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24"/>
  </p:notesMasterIdLst>
  <p:sldIdLst>
    <p:sldId id="256" r:id="rId2"/>
    <p:sldId id="257" r:id="rId3"/>
    <p:sldId id="258" r:id="rId4"/>
    <p:sldId id="261" r:id="rId5"/>
    <p:sldId id="262" r:id="rId6"/>
    <p:sldId id="263" r:id="rId7"/>
    <p:sldId id="264" r:id="rId8"/>
    <p:sldId id="10551" r:id="rId9"/>
    <p:sldId id="266" r:id="rId10"/>
    <p:sldId id="267" r:id="rId11"/>
    <p:sldId id="268" r:id="rId12"/>
    <p:sldId id="265" r:id="rId13"/>
    <p:sldId id="279" r:id="rId14"/>
    <p:sldId id="280" r:id="rId15"/>
    <p:sldId id="10552" r:id="rId16"/>
    <p:sldId id="10553" r:id="rId17"/>
    <p:sldId id="10554" r:id="rId18"/>
    <p:sldId id="270" r:id="rId19"/>
    <p:sldId id="271" r:id="rId20"/>
    <p:sldId id="276" r:id="rId21"/>
    <p:sldId id="273"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74467"/>
  </p:normalViewPr>
  <p:slideViewPr>
    <p:cSldViewPr snapToGrid="0" snapToObjects="1">
      <p:cViewPr varScale="1">
        <p:scale>
          <a:sx n="95" d="100"/>
          <a:sy n="95" d="100"/>
        </p:scale>
        <p:origin x="1456" y="1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286BA6-62E7-0F4C-9FC7-4CDADD072739}" type="doc">
      <dgm:prSet loTypeId="urn:microsoft.com/office/officeart/2005/8/layout/chevron1" loCatId="" qsTypeId="urn:microsoft.com/office/officeart/2005/8/quickstyle/simple1" qsCatId="simple" csTypeId="urn:microsoft.com/office/officeart/2005/8/colors/accent1_2" csCatId="accent1" phldr="1"/>
      <dgm:spPr/>
    </dgm:pt>
    <dgm:pt modelId="{70503097-9F07-6A4D-8061-ED8FA588C00C}">
      <dgm:prSet phldrT="[Text]"/>
      <dgm:spPr/>
      <dgm:t>
        <a:bodyPr/>
        <a:lstStyle/>
        <a:p>
          <a:r>
            <a:rPr lang="en-US" dirty="0"/>
            <a:t>Base calling and Consensus sequence generation</a:t>
          </a:r>
          <a:endParaRPr lang="en-GB" dirty="0"/>
        </a:p>
      </dgm:t>
    </dgm:pt>
    <dgm:pt modelId="{66D5B37B-43F7-4843-B083-A12A47606533}" type="parTrans" cxnId="{D0AB03C4-BD01-DE46-84EC-692CCC2EA049}">
      <dgm:prSet/>
      <dgm:spPr/>
      <dgm:t>
        <a:bodyPr/>
        <a:lstStyle/>
        <a:p>
          <a:endParaRPr lang="en-GB"/>
        </a:p>
      </dgm:t>
    </dgm:pt>
    <dgm:pt modelId="{C6426F13-6EEB-4544-BDE3-C92A11C1F69D}" type="sibTrans" cxnId="{D0AB03C4-BD01-DE46-84EC-692CCC2EA049}">
      <dgm:prSet/>
      <dgm:spPr/>
      <dgm:t>
        <a:bodyPr/>
        <a:lstStyle/>
        <a:p>
          <a:endParaRPr lang="en-GB"/>
        </a:p>
      </dgm:t>
    </dgm:pt>
    <dgm:pt modelId="{53775E09-1065-AA48-A65E-126EC4FA29F5}">
      <dgm:prSet phldrT="[Text]"/>
      <dgm:spPr/>
      <dgm:t>
        <a:bodyPr/>
        <a:lstStyle/>
        <a:p>
          <a:r>
            <a:rPr lang="en-GB" dirty="0"/>
            <a:t>Output: .</a:t>
          </a:r>
          <a:r>
            <a:rPr lang="en-GB" dirty="0" err="1"/>
            <a:t>fasta</a:t>
          </a:r>
          <a:endParaRPr lang="en-GB" dirty="0"/>
        </a:p>
      </dgm:t>
    </dgm:pt>
    <dgm:pt modelId="{40BA262E-FF17-5F47-87BA-0C11ED8E97F2}" type="parTrans" cxnId="{8101CA73-5BD4-E340-B63D-3DAF6DFB9F0D}">
      <dgm:prSet/>
      <dgm:spPr/>
      <dgm:t>
        <a:bodyPr/>
        <a:lstStyle/>
        <a:p>
          <a:endParaRPr lang="en-GB"/>
        </a:p>
      </dgm:t>
    </dgm:pt>
    <dgm:pt modelId="{70F4D43B-0CE7-734B-BE43-7AB219A848D5}" type="sibTrans" cxnId="{8101CA73-5BD4-E340-B63D-3DAF6DFB9F0D}">
      <dgm:prSet/>
      <dgm:spPr/>
      <dgm:t>
        <a:bodyPr/>
        <a:lstStyle/>
        <a:p>
          <a:endParaRPr lang="en-GB"/>
        </a:p>
      </dgm:t>
    </dgm:pt>
    <dgm:pt modelId="{59DF06F8-0D2A-A743-93C1-DF1755822A33}" type="pres">
      <dgm:prSet presAssocID="{C1286BA6-62E7-0F4C-9FC7-4CDADD072739}" presName="Name0" presStyleCnt="0">
        <dgm:presLayoutVars>
          <dgm:dir/>
          <dgm:animLvl val="lvl"/>
          <dgm:resizeHandles val="exact"/>
        </dgm:presLayoutVars>
      </dgm:prSet>
      <dgm:spPr/>
    </dgm:pt>
    <dgm:pt modelId="{E80078CC-443A-F047-AB5B-B3E083F87E75}" type="pres">
      <dgm:prSet presAssocID="{70503097-9F07-6A4D-8061-ED8FA588C00C}" presName="parTxOnly" presStyleLbl="node1" presStyleIdx="0" presStyleCnt="2">
        <dgm:presLayoutVars>
          <dgm:chMax val="0"/>
          <dgm:chPref val="0"/>
          <dgm:bulletEnabled val="1"/>
        </dgm:presLayoutVars>
      </dgm:prSet>
      <dgm:spPr/>
    </dgm:pt>
    <dgm:pt modelId="{FD7329AE-B7F0-704B-AAED-29CF1AD42A43}" type="pres">
      <dgm:prSet presAssocID="{C6426F13-6EEB-4544-BDE3-C92A11C1F69D}" presName="parTxOnlySpace" presStyleCnt="0"/>
      <dgm:spPr/>
    </dgm:pt>
    <dgm:pt modelId="{B4F3939A-F8F3-7444-83A7-880F501E82ED}" type="pres">
      <dgm:prSet presAssocID="{53775E09-1065-AA48-A65E-126EC4FA29F5}" presName="parTxOnly" presStyleLbl="node1" presStyleIdx="1" presStyleCnt="2" custLinFactNeighborX="0">
        <dgm:presLayoutVars>
          <dgm:chMax val="0"/>
          <dgm:chPref val="0"/>
          <dgm:bulletEnabled val="1"/>
        </dgm:presLayoutVars>
      </dgm:prSet>
      <dgm:spPr/>
    </dgm:pt>
  </dgm:ptLst>
  <dgm:cxnLst>
    <dgm:cxn modelId="{0437AD02-677A-2641-9792-162F83F71D8A}" type="presOf" srcId="{C1286BA6-62E7-0F4C-9FC7-4CDADD072739}" destId="{59DF06F8-0D2A-A743-93C1-DF1755822A33}" srcOrd="0" destOrd="0" presId="urn:microsoft.com/office/officeart/2005/8/layout/chevron1"/>
    <dgm:cxn modelId="{7C744131-868C-B54F-8B06-68E52751CBF5}" type="presOf" srcId="{70503097-9F07-6A4D-8061-ED8FA588C00C}" destId="{E80078CC-443A-F047-AB5B-B3E083F87E75}" srcOrd="0" destOrd="0" presId="urn:microsoft.com/office/officeart/2005/8/layout/chevron1"/>
    <dgm:cxn modelId="{78811350-31FA-884E-AB06-B5E4412B86A7}" type="presOf" srcId="{53775E09-1065-AA48-A65E-126EC4FA29F5}" destId="{B4F3939A-F8F3-7444-83A7-880F501E82ED}" srcOrd="0" destOrd="0" presId="urn:microsoft.com/office/officeart/2005/8/layout/chevron1"/>
    <dgm:cxn modelId="{8101CA73-5BD4-E340-B63D-3DAF6DFB9F0D}" srcId="{C1286BA6-62E7-0F4C-9FC7-4CDADD072739}" destId="{53775E09-1065-AA48-A65E-126EC4FA29F5}" srcOrd="1" destOrd="0" parTransId="{40BA262E-FF17-5F47-87BA-0C11ED8E97F2}" sibTransId="{70F4D43B-0CE7-734B-BE43-7AB219A848D5}"/>
    <dgm:cxn modelId="{D0AB03C4-BD01-DE46-84EC-692CCC2EA049}" srcId="{C1286BA6-62E7-0F4C-9FC7-4CDADD072739}" destId="{70503097-9F07-6A4D-8061-ED8FA588C00C}" srcOrd="0" destOrd="0" parTransId="{66D5B37B-43F7-4843-B083-A12A47606533}" sibTransId="{C6426F13-6EEB-4544-BDE3-C92A11C1F69D}"/>
    <dgm:cxn modelId="{6CE55BCE-8CA4-0143-901E-726B4DED85CB}" type="presParOf" srcId="{59DF06F8-0D2A-A743-93C1-DF1755822A33}" destId="{E80078CC-443A-F047-AB5B-B3E083F87E75}" srcOrd="0" destOrd="0" presId="urn:microsoft.com/office/officeart/2005/8/layout/chevron1"/>
    <dgm:cxn modelId="{5CDDE9F7-CB84-594D-A66E-69C9A13EEA29}" type="presParOf" srcId="{59DF06F8-0D2A-A743-93C1-DF1755822A33}" destId="{FD7329AE-B7F0-704B-AAED-29CF1AD42A43}" srcOrd="1" destOrd="0" presId="urn:microsoft.com/office/officeart/2005/8/layout/chevron1"/>
    <dgm:cxn modelId="{4540E934-1165-B34E-BAAE-3E0F3BB5607C}" type="presParOf" srcId="{59DF06F8-0D2A-A743-93C1-DF1755822A33}" destId="{B4F3939A-F8F3-7444-83A7-880F501E82ED}"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286BA6-62E7-0F4C-9FC7-4CDADD072739}" type="doc">
      <dgm:prSet loTypeId="urn:microsoft.com/office/officeart/2005/8/layout/chevron1" loCatId="" qsTypeId="urn:microsoft.com/office/officeart/2005/8/quickstyle/simple1" qsCatId="simple" csTypeId="urn:microsoft.com/office/officeart/2005/8/colors/accent1_2" csCatId="accent1" phldr="1"/>
      <dgm:spPr/>
    </dgm:pt>
    <dgm:pt modelId="{70503097-9F07-6A4D-8061-ED8FA588C00C}">
      <dgm:prSet phldrT="[Text]" custT="1"/>
      <dgm:spPr/>
      <dgm:t>
        <a:bodyPr/>
        <a:lstStyle/>
        <a:p>
          <a:r>
            <a:rPr lang="en-US" sz="2800" dirty="0"/>
            <a:t>Variant calling</a:t>
          </a:r>
          <a:endParaRPr lang="en-GB" sz="2800" dirty="0"/>
        </a:p>
      </dgm:t>
    </dgm:pt>
    <dgm:pt modelId="{66D5B37B-43F7-4843-B083-A12A47606533}" type="parTrans" cxnId="{D0AB03C4-BD01-DE46-84EC-692CCC2EA049}">
      <dgm:prSet/>
      <dgm:spPr/>
      <dgm:t>
        <a:bodyPr/>
        <a:lstStyle/>
        <a:p>
          <a:endParaRPr lang="en-GB"/>
        </a:p>
      </dgm:t>
    </dgm:pt>
    <dgm:pt modelId="{C6426F13-6EEB-4544-BDE3-C92A11C1F69D}" type="sibTrans" cxnId="{D0AB03C4-BD01-DE46-84EC-692CCC2EA049}">
      <dgm:prSet/>
      <dgm:spPr/>
      <dgm:t>
        <a:bodyPr/>
        <a:lstStyle/>
        <a:p>
          <a:endParaRPr lang="en-GB"/>
        </a:p>
      </dgm:t>
    </dgm:pt>
    <dgm:pt modelId="{53775E09-1065-AA48-A65E-126EC4FA29F5}">
      <dgm:prSet phldrT="[Text]"/>
      <dgm:spPr/>
      <dgm:t>
        <a:bodyPr/>
        <a:lstStyle/>
        <a:p>
          <a:r>
            <a:rPr lang="en-GB" dirty="0"/>
            <a:t>Output: .</a:t>
          </a:r>
          <a:r>
            <a:rPr lang="en-GB" dirty="0" err="1"/>
            <a:t>vcf</a:t>
          </a:r>
          <a:endParaRPr lang="en-GB" dirty="0"/>
        </a:p>
      </dgm:t>
    </dgm:pt>
    <dgm:pt modelId="{40BA262E-FF17-5F47-87BA-0C11ED8E97F2}" type="parTrans" cxnId="{8101CA73-5BD4-E340-B63D-3DAF6DFB9F0D}">
      <dgm:prSet/>
      <dgm:spPr/>
      <dgm:t>
        <a:bodyPr/>
        <a:lstStyle/>
        <a:p>
          <a:endParaRPr lang="en-GB"/>
        </a:p>
      </dgm:t>
    </dgm:pt>
    <dgm:pt modelId="{70F4D43B-0CE7-734B-BE43-7AB219A848D5}" type="sibTrans" cxnId="{8101CA73-5BD4-E340-B63D-3DAF6DFB9F0D}">
      <dgm:prSet/>
      <dgm:spPr/>
      <dgm:t>
        <a:bodyPr/>
        <a:lstStyle/>
        <a:p>
          <a:endParaRPr lang="en-GB"/>
        </a:p>
      </dgm:t>
    </dgm:pt>
    <dgm:pt modelId="{59DF06F8-0D2A-A743-93C1-DF1755822A33}" type="pres">
      <dgm:prSet presAssocID="{C1286BA6-62E7-0F4C-9FC7-4CDADD072739}" presName="Name0" presStyleCnt="0">
        <dgm:presLayoutVars>
          <dgm:dir/>
          <dgm:animLvl val="lvl"/>
          <dgm:resizeHandles val="exact"/>
        </dgm:presLayoutVars>
      </dgm:prSet>
      <dgm:spPr/>
    </dgm:pt>
    <dgm:pt modelId="{E80078CC-443A-F047-AB5B-B3E083F87E75}" type="pres">
      <dgm:prSet presAssocID="{70503097-9F07-6A4D-8061-ED8FA588C00C}" presName="parTxOnly" presStyleLbl="node1" presStyleIdx="0" presStyleCnt="2">
        <dgm:presLayoutVars>
          <dgm:chMax val="0"/>
          <dgm:chPref val="0"/>
          <dgm:bulletEnabled val="1"/>
        </dgm:presLayoutVars>
      </dgm:prSet>
      <dgm:spPr/>
    </dgm:pt>
    <dgm:pt modelId="{FD7329AE-B7F0-704B-AAED-29CF1AD42A43}" type="pres">
      <dgm:prSet presAssocID="{C6426F13-6EEB-4544-BDE3-C92A11C1F69D}" presName="parTxOnlySpace" presStyleCnt="0"/>
      <dgm:spPr/>
    </dgm:pt>
    <dgm:pt modelId="{B4F3939A-F8F3-7444-83A7-880F501E82ED}" type="pres">
      <dgm:prSet presAssocID="{53775E09-1065-AA48-A65E-126EC4FA29F5}" presName="parTxOnly" presStyleLbl="node1" presStyleIdx="1" presStyleCnt="2">
        <dgm:presLayoutVars>
          <dgm:chMax val="0"/>
          <dgm:chPref val="0"/>
          <dgm:bulletEnabled val="1"/>
        </dgm:presLayoutVars>
      </dgm:prSet>
      <dgm:spPr/>
    </dgm:pt>
  </dgm:ptLst>
  <dgm:cxnLst>
    <dgm:cxn modelId="{0437AD02-677A-2641-9792-162F83F71D8A}" type="presOf" srcId="{C1286BA6-62E7-0F4C-9FC7-4CDADD072739}" destId="{59DF06F8-0D2A-A743-93C1-DF1755822A33}" srcOrd="0" destOrd="0" presId="urn:microsoft.com/office/officeart/2005/8/layout/chevron1"/>
    <dgm:cxn modelId="{7C744131-868C-B54F-8B06-68E52751CBF5}" type="presOf" srcId="{70503097-9F07-6A4D-8061-ED8FA588C00C}" destId="{E80078CC-443A-F047-AB5B-B3E083F87E75}" srcOrd="0" destOrd="0" presId="urn:microsoft.com/office/officeart/2005/8/layout/chevron1"/>
    <dgm:cxn modelId="{78811350-31FA-884E-AB06-B5E4412B86A7}" type="presOf" srcId="{53775E09-1065-AA48-A65E-126EC4FA29F5}" destId="{B4F3939A-F8F3-7444-83A7-880F501E82ED}" srcOrd="0" destOrd="0" presId="urn:microsoft.com/office/officeart/2005/8/layout/chevron1"/>
    <dgm:cxn modelId="{8101CA73-5BD4-E340-B63D-3DAF6DFB9F0D}" srcId="{C1286BA6-62E7-0F4C-9FC7-4CDADD072739}" destId="{53775E09-1065-AA48-A65E-126EC4FA29F5}" srcOrd="1" destOrd="0" parTransId="{40BA262E-FF17-5F47-87BA-0C11ED8E97F2}" sibTransId="{70F4D43B-0CE7-734B-BE43-7AB219A848D5}"/>
    <dgm:cxn modelId="{D0AB03C4-BD01-DE46-84EC-692CCC2EA049}" srcId="{C1286BA6-62E7-0F4C-9FC7-4CDADD072739}" destId="{70503097-9F07-6A4D-8061-ED8FA588C00C}" srcOrd="0" destOrd="0" parTransId="{66D5B37B-43F7-4843-B083-A12A47606533}" sibTransId="{C6426F13-6EEB-4544-BDE3-C92A11C1F69D}"/>
    <dgm:cxn modelId="{6CE55BCE-8CA4-0143-901E-726B4DED85CB}" type="presParOf" srcId="{59DF06F8-0D2A-A743-93C1-DF1755822A33}" destId="{E80078CC-443A-F047-AB5B-B3E083F87E75}" srcOrd="0" destOrd="0" presId="urn:microsoft.com/office/officeart/2005/8/layout/chevron1"/>
    <dgm:cxn modelId="{5CDDE9F7-CB84-594D-A66E-69C9A13EEA29}" type="presParOf" srcId="{59DF06F8-0D2A-A743-93C1-DF1755822A33}" destId="{FD7329AE-B7F0-704B-AAED-29CF1AD42A43}" srcOrd="1" destOrd="0" presId="urn:microsoft.com/office/officeart/2005/8/layout/chevron1"/>
    <dgm:cxn modelId="{4540E934-1165-B34E-BAAE-3E0F3BB5607C}" type="presParOf" srcId="{59DF06F8-0D2A-A743-93C1-DF1755822A33}" destId="{B4F3939A-F8F3-7444-83A7-880F501E82ED}" srcOrd="2"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286BA6-62E7-0F4C-9FC7-4CDADD072739}" type="doc">
      <dgm:prSet loTypeId="urn:microsoft.com/office/officeart/2005/8/layout/chevron1" loCatId="" qsTypeId="urn:microsoft.com/office/officeart/2005/8/quickstyle/simple1" qsCatId="simple" csTypeId="urn:microsoft.com/office/officeart/2005/8/colors/accent1_2" csCatId="accent1" phldr="1"/>
      <dgm:spPr/>
    </dgm:pt>
    <dgm:pt modelId="{70503097-9F07-6A4D-8061-ED8FA588C00C}">
      <dgm:prSet phldrT="[Text]"/>
      <dgm:spPr/>
      <dgm:t>
        <a:bodyPr/>
        <a:lstStyle/>
        <a:p>
          <a:r>
            <a:rPr lang="en-US" dirty="0"/>
            <a:t>Mapping to reference</a:t>
          </a:r>
          <a:endParaRPr lang="en-GB" dirty="0"/>
        </a:p>
      </dgm:t>
    </dgm:pt>
    <dgm:pt modelId="{66D5B37B-43F7-4843-B083-A12A47606533}" type="parTrans" cxnId="{D0AB03C4-BD01-DE46-84EC-692CCC2EA049}">
      <dgm:prSet/>
      <dgm:spPr/>
      <dgm:t>
        <a:bodyPr/>
        <a:lstStyle/>
        <a:p>
          <a:endParaRPr lang="en-GB"/>
        </a:p>
      </dgm:t>
    </dgm:pt>
    <dgm:pt modelId="{C6426F13-6EEB-4544-BDE3-C92A11C1F69D}" type="sibTrans" cxnId="{D0AB03C4-BD01-DE46-84EC-692CCC2EA049}">
      <dgm:prSet/>
      <dgm:spPr/>
      <dgm:t>
        <a:bodyPr/>
        <a:lstStyle/>
        <a:p>
          <a:endParaRPr lang="en-GB"/>
        </a:p>
      </dgm:t>
    </dgm:pt>
    <dgm:pt modelId="{53775E09-1065-AA48-A65E-126EC4FA29F5}">
      <dgm:prSet phldrT="[Text]"/>
      <dgm:spPr/>
      <dgm:t>
        <a:bodyPr/>
        <a:lstStyle/>
        <a:p>
          <a:r>
            <a:rPr lang="en-GB" dirty="0"/>
            <a:t>Output: .bam</a:t>
          </a:r>
        </a:p>
      </dgm:t>
    </dgm:pt>
    <dgm:pt modelId="{40BA262E-FF17-5F47-87BA-0C11ED8E97F2}" type="parTrans" cxnId="{8101CA73-5BD4-E340-B63D-3DAF6DFB9F0D}">
      <dgm:prSet/>
      <dgm:spPr/>
      <dgm:t>
        <a:bodyPr/>
        <a:lstStyle/>
        <a:p>
          <a:endParaRPr lang="en-GB"/>
        </a:p>
      </dgm:t>
    </dgm:pt>
    <dgm:pt modelId="{70F4D43B-0CE7-734B-BE43-7AB219A848D5}" type="sibTrans" cxnId="{8101CA73-5BD4-E340-B63D-3DAF6DFB9F0D}">
      <dgm:prSet/>
      <dgm:spPr/>
      <dgm:t>
        <a:bodyPr/>
        <a:lstStyle/>
        <a:p>
          <a:endParaRPr lang="en-GB"/>
        </a:p>
      </dgm:t>
    </dgm:pt>
    <dgm:pt modelId="{59DF06F8-0D2A-A743-93C1-DF1755822A33}" type="pres">
      <dgm:prSet presAssocID="{C1286BA6-62E7-0F4C-9FC7-4CDADD072739}" presName="Name0" presStyleCnt="0">
        <dgm:presLayoutVars>
          <dgm:dir/>
          <dgm:animLvl val="lvl"/>
          <dgm:resizeHandles val="exact"/>
        </dgm:presLayoutVars>
      </dgm:prSet>
      <dgm:spPr/>
    </dgm:pt>
    <dgm:pt modelId="{E80078CC-443A-F047-AB5B-B3E083F87E75}" type="pres">
      <dgm:prSet presAssocID="{70503097-9F07-6A4D-8061-ED8FA588C00C}" presName="parTxOnly" presStyleLbl="node1" presStyleIdx="0" presStyleCnt="2">
        <dgm:presLayoutVars>
          <dgm:chMax val="0"/>
          <dgm:chPref val="0"/>
          <dgm:bulletEnabled val="1"/>
        </dgm:presLayoutVars>
      </dgm:prSet>
      <dgm:spPr/>
    </dgm:pt>
    <dgm:pt modelId="{FD7329AE-B7F0-704B-AAED-29CF1AD42A43}" type="pres">
      <dgm:prSet presAssocID="{C6426F13-6EEB-4544-BDE3-C92A11C1F69D}" presName="parTxOnlySpace" presStyleCnt="0"/>
      <dgm:spPr/>
    </dgm:pt>
    <dgm:pt modelId="{B4F3939A-F8F3-7444-83A7-880F501E82ED}" type="pres">
      <dgm:prSet presAssocID="{53775E09-1065-AA48-A65E-126EC4FA29F5}" presName="parTxOnly" presStyleLbl="node1" presStyleIdx="1" presStyleCnt="2">
        <dgm:presLayoutVars>
          <dgm:chMax val="0"/>
          <dgm:chPref val="0"/>
          <dgm:bulletEnabled val="1"/>
        </dgm:presLayoutVars>
      </dgm:prSet>
      <dgm:spPr/>
    </dgm:pt>
  </dgm:ptLst>
  <dgm:cxnLst>
    <dgm:cxn modelId="{0437AD02-677A-2641-9792-162F83F71D8A}" type="presOf" srcId="{C1286BA6-62E7-0F4C-9FC7-4CDADD072739}" destId="{59DF06F8-0D2A-A743-93C1-DF1755822A33}" srcOrd="0" destOrd="0" presId="urn:microsoft.com/office/officeart/2005/8/layout/chevron1"/>
    <dgm:cxn modelId="{7C744131-868C-B54F-8B06-68E52751CBF5}" type="presOf" srcId="{70503097-9F07-6A4D-8061-ED8FA588C00C}" destId="{E80078CC-443A-F047-AB5B-B3E083F87E75}" srcOrd="0" destOrd="0" presId="urn:microsoft.com/office/officeart/2005/8/layout/chevron1"/>
    <dgm:cxn modelId="{78811350-31FA-884E-AB06-B5E4412B86A7}" type="presOf" srcId="{53775E09-1065-AA48-A65E-126EC4FA29F5}" destId="{B4F3939A-F8F3-7444-83A7-880F501E82ED}" srcOrd="0" destOrd="0" presId="urn:microsoft.com/office/officeart/2005/8/layout/chevron1"/>
    <dgm:cxn modelId="{8101CA73-5BD4-E340-B63D-3DAF6DFB9F0D}" srcId="{C1286BA6-62E7-0F4C-9FC7-4CDADD072739}" destId="{53775E09-1065-AA48-A65E-126EC4FA29F5}" srcOrd="1" destOrd="0" parTransId="{40BA262E-FF17-5F47-87BA-0C11ED8E97F2}" sibTransId="{70F4D43B-0CE7-734B-BE43-7AB219A848D5}"/>
    <dgm:cxn modelId="{D0AB03C4-BD01-DE46-84EC-692CCC2EA049}" srcId="{C1286BA6-62E7-0F4C-9FC7-4CDADD072739}" destId="{70503097-9F07-6A4D-8061-ED8FA588C00C}" srcOrd="0" destOrd="0" parTransId="{66D5B37B-43F7-4843-B083-A12A47606533}" sibTransId="{C6426F13-6EEB-4544-BDE3-C92A11C1F69D}"/>
    <dgm:cxn modelId="{6CE55BCE-8CA4-0143-901E-726B4DED85CB}" type="presParOf" srcId="{59DF06F8-0D2A-A743-93C1-DF1755822A33}" destId="{E80078CC-443A-F047-AB5B-B3E083F87E75}" srcOrd="0" destOrd="0" presId="urn:microsoft.com/office/officeart/2005/8/layout/chevron1"/>
    <dgm:cxn modelId="{5CDDE9F7-CB84-594D-A66E-69C9A13EEA29}" type="presParOf" srcId="{59DF06F8-0D2A-A743-93C1-DF1755822A33}" destId="{FD7329AE-B7F0-704B-AAED-29CF1AD42A43}" srcOrd="1" destOrd="0" presId="urn:microsoft.com/office/officeart/2005/8/layout/chevron1"/>
    <dgm:cxn modelId="{4540E934-1165-B34E-BAAE-3E0F3BB5607C}" type="presParOf" srcId="{59DF06F8-0D2A-A743-93C1-DF1755822A33}" destId="{B4F3939A-F8F3-7444-83A7-880F501E82ED}" srcOrd="2"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286BA6-62E7-0F4C-9FC7-4CDADD072739}" type="doc">
      <dgm:prSet loTypeId="urn:microsoft.com/office/officeart/2005/8/layout/chevron1" loCatId="" qsTypeId="urn:microsoft.com/office/officeart/2005/8/quickstyle/simple1" qsCatId="simple" csTypeId="urn:microsoft.com/office/officeart/2005/8/colors/accent1_2" csCatId="accent1" phldr="1"/>
      <dgm:spPr/>
    </dgm:pt>
    <dgm:pt modelId="{70503097-9F07-6A4D-8061-ED8FA588C00C}">
      <dgm:prSet phldrT="[Text]"/>
      <dgm:spPr/>
      <dgm:t>
        <a:bodyPr/>
        <a:lstStyle/>
        <a:p>
          <a:r>
            <a:rPr lang="en-US" dirty="0"/>
            <a:t>Raw reads</a:t>
          </a:r>
          <a:endParaRPr lang="en-GB" dirty="0"/>
        </a:p>
      </dgm:t>
    </dgm:pt>
    <dgm:pt modelId="{66D5B37B-43F7-4843-B083-A12A47606533}" type="parTrans" cxnId="{D0AB03C4-BD01-DE46-84EC-692CCC2EA049}">
      <dgm:prSet/>
      <dgm:spPr/>
      <dgm:t>
        <a:bodyPr/>
        <a:lstStyle/>
        <a:p>
          <a:endParaRPr lang="en-GB"/>
        </a:p>
      </dgm:t>
    </dgm:pt>
    <dgm:pt modelId="{C6426F13-6EEB-4544-BDE3-C92A11C1F69D}" type="sibTrans" cxnId="{D0AB03C4-BD01-DE46-84EC-692CCC2EA049}">
      <dgm:prSet/>
      <dgm:spPr/>
      <dgm:t>
        <a:bodyPr/>
        <a:lstStyle/>
        <a:p>
          <a:endParaRPr lang="en-GB"/>
        </a:p>
      </dgm:t>
    </dgm:pt>
    <dgm:pt modelId="{53775E09-1065-AA48-A65E-126EC4FA29F5}">
      <dgm:prSet phldrT="[Text]"/>
      <dgm:spPr/>
      <dgm:t>
        <a:bodyPr/>
        <a:lstStyle/>
        <a:p>
          <a:r>
            <a:rPr lang="en-GB" dirty="0"/>
            <a:t>Output: .</a:t>
          </a:r>
          <a:r>
            <a:rPr lang="en-GB" dirty="0" err="1"/>
            <a:t>fastq.gz</a:t>
          </a:r>
          <a:endParaRPr lang="en-GB" dirty="0"/>
        </a:p>
      </dgm:t>
    </dgm:pt>
    <dgm:pt modelId="{40BA262E-FF17-5F47-87BA-0C11ED8E97F2}" type="parTrans" cxnId="{8101CA73-5BD4-E340-B63D-3DAF6DFB9F0D}">
      <dgm:prSet/>
      <dgm:spPr/>
      <dgm:t>
        <a:bodyPr/>
        <a:lstStyle/>
        <a:p>
          <a:endParaRPr lang="en-GB"/>
        </a:p>
      </dgm:t>
    </dgm:pt>
    <dgm:pt modelId="{70F4D43B-0CE7-734B-BE43-7AB219A848D5}" type="sibTrans" cxnId="{8101CA73-5BD4-E340-B63D-3DAF6DFB9F0D}">
      <dgm:prSet/>
      <dgm:spPr/>
      <dgm:t>
        <a:bodyPr/>
        <a:lstStyle/>
        <a:p>
          <a:endParaRPr lang="en-GB"/>
        </a:p>
      </dgm:t>
    </dgm:pt>
    <dgm:pt modelId="{59DF06F8-0D2A-A743-93C1-DF1755822A33}" type="pres">
      <dgm:prSet presAssocID="{C1286BA6-62E7-0F4C-9FC7-4CDADD072739}" presName="Name0" presStyleCnt="0">
        <dgm:presLayoutVars>
          <dgm:dir/>
          <dgm:animLvl val="lvl"/>
          <dgm:resizeHandles val="exact"/>
        </dgm:presLayoutVars>
      </dgm:prSet>
      <dgm:spPr/>
    </dgm:pt>
    <dgm:pt modelId="{E80078CC-443A-F047-AB5B-B3E083F87E75}" type="pres">
      <dgm:prSet presAssocID="{70503097-9F07-6A4D-8061-ED8FA588C00C}" presName="parTxOnly" presStyleLbl="node1" presStyleIdx="0" presStyleCnt="2">
        <dgm:presLayoutVars>
          <dgm:chMax val="0"/>
          <dgm:chPref val="0"/>
          <dgm:bulletEnabled val="1"/>
        </dgm:presLayoutVars>
      </dgm:prSet>
      <dgm:spPr/>
    </dgm:pt>
    <dgm:pt modelId="{FD7329AE-B7F0-704B-AAED-29CF1AD42A43}" type="pres">
      <dgm:prSet presAssocID="{C6426F13-6EEB-4544-BDE3-C92A11C1F69D}" presName="parTxOnlySpace" presStyleCnt="0"/>
      <dgm:spPr/>
    </dgm:pt>
    <dgm:pt modelId="{B4F3939A-F8F3-7444-83A7-880F501E82ED}" type="pres">
      <dgm:prSet presAssocID="{53775E09-1065-AA48-A65E-126EC4FA29F5}" presName="parTxOnly" presStyleLbl="node1" presStyleIdx="1" presStyleCnt="2">
        <dgm:presLayoutVars>
          <dgm:chMax val="0"/>
          <dgm:chPref val="0"/>
          <dgm:bulletEnabled val="1"/>
        </dgm:presLayoutVars>
      </dgm:prSet>
      <dgm:spPr/>
    </dgm:pt>
  </dgm:ptLst>
  <dgm:cxnLst>
    <dgm:cxn modelId="{0437AD02-677A-2641-9792-162F83F71D8A}" type="presOf" srcId="{C1286BA6-62E7-0F4C-9FC7-4CDADD072739}" destId="{59DF06F8-0D2A-A743-93C1-DF1755822A33}" srcOrd="0" destOrd="0" presId="urn:microsoft.com/office/officeart/2005/8/layout/chevron1"/>
    <dgm:cxn modelId="{7C744131-868C-B54F-8B06-68E52751CBF5}" type="presOf" srcId="{70503097-9F07-6A4D-8061-ED8FA588C00C}" destId="{E80078CC-443A-F047-AB5B-B3E083F87E75}" srcOrd="0" destOrd="0" presId="urn:microsoft.com/office/officeart/2005/8/layout/chevron1"/>
    <dgm:cxn modelId="{78811350-31FA-884E-AB06-B5E4412B86A7}" type="presOf" srcId="{53775E09-1065-AA48-A65E-126EC4FA29F5}" destId="{B4F3939A-F8F3-7444-83A7-880F501E82ED}" srcOrd="0" destOrd="0" presId="urn:microsoft.com/office/officeart/2005/8/layout/chevron1"/>
    <dgm:cxn modelId="{8101CA73-5BD4-E340-B63D-3DAF6DFB9F0D}" srcId="{C1286BA6-62E7-0F4C-9FC7-4CDADD072739}" destId="{53775E09-1065-AA48-A65E-126EC4FA29F5}" srcOrd="1" destOrd="0" parTransId="{40BA262E-FF17-5F47-87BA-0C11ED8E97F2}" sibTransId="{70F4D43B-0CE7-734B-BE43-7AB219A848D5}"/>
    <dgm:cxn modelId="{D0AB03C4-BD01-DE46-84EC-692CCC2EA049}" srcId="{C1286BA6-62E7-0F4C-9FC7-4CDADD072739}" destId="{70503097-9F07-6A4D-8061-ED8FA588C00C}" srcOrd="0" destOrd="0" parTransId="{66D5B37B-43F7-4843-B083-A12A47606533}" sibTransId="{C6426F13-6EEB-4544-BDE3-C92A11C1F69D}"/>
    <dgm:cxn modelId="{6CE55BCE-8CA4-0143-901E-726B4DED85CB}" type="presParOf" srcId="{59DF06F8-0D2A-A743-93C1-DF1755822A33}" destId="{E80078CC-443A-F047-AB5B-B3E083F87E75}" srcOrd="0" destOrd="0" presId="urn:microsoft.com/office/officeart/2005/8/layout/chevron1"/>
    <dgm:cxn modelId="{5CDDE9F7-CB84-594D-A66E-69C9A13EEA29}" type="presParOf" srcId="{59DF06F8-0D2A-A743-93C1-DF1755822A33}" destId="{FD7329AE-B7F0-704B-AAED-29CF1AD42A43}" srcOrd="1" destOrd="0" presId="urn:microsoft.com/office/officeart/2005/8/layout/chevron1"/>
    <dgm:cxn modelId="{4540E934-1165-B34E-BAAE-3E0F3BB5607C}" type="presParOf" srcId="{59DF06F8-0D2A-A743-93C1-DF1755822A33}" destId="{B4F3939A-F8F3-7444-83A7-880F501E82ED}" srcOrd="2" destOrd="0" presId="urn:microsoft.com/office/officeart/2005/8/layout/chevro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078CC-443A-F047-AB5B-B3E083F87E75}">
      <dsp:nvSpPr>
        <dsp:cNvPr id="0" name=""/>
        <dsp:cNvSpPr/>
      </dsp:nvSpPr>
      <dsp:spPr>
        <a:xfrm>
          <a:off x="5069" y="0"/>
          <a:ext cx="3030255" cy="11756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Base calling and Consensus sequence generation</a:t>
          </a:r>
          <a:endParaRPr lang="en-GB" sz="2000" kern="1200" dirty="0"/>
        </a:p>
      </dsp:txBody>
      <dsp:txXfrm>
        <a:off x="592912" y="0"/>
        <a:ext cx="1854570" cy="1175685"/>
      </dsp:txXfrm>
    </dsp:sp>
    <dsp:sp modelId="{B4F3939A-F8F3-7444-83A7-880F501E82ED}">
      <dsp:nvSpPr>
        <dsp:cNvPr id="0" name=""/>
        <dsp:cNvSpPr/>
      </dsp:nvSpPr>
      <dsp:spPr>
        <a:xfrm>
          <a:off x="2732298" y="0"/>
          <a:ext cx="3030255" cy="11756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dirty="0"/>
            <a:t>Output: .</a:t>
          </a:r>
          <a:r>
            <a:rPr lang="en-GB" sz="2000" kern="1200" dirty="0" err="1"/>
            <a:t>fasta</a:t>
          </a:r>
          <a:endParaRPr lang="en-GB" sz="2000" kern="1200" dirty="0"/>
        </a:p>
      </dsp:txBody>
      <dsp:txXfrm>
        <a:off x="3320141" y="0"/>
        <a:ext cx="1854570" cy="11756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078CC-443A-F047-AB5B-B3E083F87E75}">
      <dsp:nvSpPr>
        <dsp:cNvPr id="0" name=""/>
        <dsp:cNvSpPr/>
      </dsp:nvSpPr>
      <dsp:spPr>
        <a:xfrm>
          <a:off x="5077" y="0"/>
          <a:ext cx="3035338" cy="9552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Variant calling</a:t>
          </a:r>
          <a:endParaRPr lang="en-GB" sz="2800" kern="1200" dirty="0"/>
        </a:p>
      </dsp:txBody>
      <dsp:txXfrm>
        <a:off x="482705" y="0"/>
        <a:ext cx="2080083" cy="955255"/>
      </dsp:txXfrm>
    </dsp:sp>
    <dsp:sp modelId="{B4F3939A-F8F3-7444-83A7-880F501E82ED}">
      <dsp:nvSpPr>
        <dsp:cNvPr id="0" name=""/>
        <dsp:cNvSpPr/>
      </dsp:nvSpPr>
      <dsp:spPr>
        <a:xfrm>
          <a:off x="2736882" y="0"/>
          <a:ext cx="3035338" cy="95525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marL="0" lvl="0" indent="0" algn="ctr" defTabSz="1377950">
            <a:lnSpc>
              <a:spcPct val="90000"/>
            </a:lnSpc>
            <a:spcBef>
              <a:spcPct val="0"/>
            </a:spcBef>
            <a:spcAft>
              <a:spcPct val="35000"/>
            </a:spcAft>
            <a:buNone/>
          </a:pPr>
          <a:r>
            <a:rPr lang="en-GB" sz="3100" kern="1200" dirty="0"/>
            <a:t>Output: .</a:t>
          </a:r>
          <a:r>
            <a:rPr lang="en-GB" sz="3100" kern="1200" dirty="0" err="1"/>
            <a:t>vcf</a:t>
          </a:r>
          <a:endParaRPr lang="en-GB" sz="3100" kern="1200" dirty="0"/>
        </a:p>
      </dsp:txBody>
      <dsp:txXfrm>
        <a:off x="3214510" y="0"/>
        <a:ext cx="2080083" cy="9552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078CC-443A-F047-AB5B-B3E083F87E75}">
      <dsp:nvSpPr>
        <dsp:cNvPr id="0" name=""/>
        <dsp:cNvSpPr/>
      </dsp:nvSpPr>
      <dsp:spPr>
        <a:xfrm>
          <a:off x="4963" y="0"/>
          <a:ext cx="2966956" cy="11223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Mapping to reference</a:t>
          </a:r>
          <a:endParaRPr lang="en-GB" sz="2800" kern="1200" dirty="0"/>
        </a:p>
      </dsp:txBody>
      <dsp:txXfrm>
        <a:off x="566121" y="0"/>
        <a:ext cx="1844641" cy="1122315"/>
      </dsp:txXfrm>
    </dsp:sp>
    <dsp:sp modelId="{B4F3939A-F8F3-7444-83A7-880F501E82ED}">
      <dsp:nvSpPr>
        <dsp:cNvPr id="0" name=""/>
        <dsp:cNvSpPr/>
      </dsp:nvSpPr>
      <dsp:spPr>
        <a:xfrm>
          <a:off x="2675224" y="0"/>
          <a:ext cx="2966956" cy="11223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GB" sz="2800" kern="1200" dirty="0"/>
            <a:t>Output: .bam</a:t>
          </a:r>
        </a:p>
      </dsp:txBody>
      <dsp:txXfrm>
        <a:off x="3236382" y="0"/>
        <a:ext cx="1844641" cy="11223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078CC-443A-F047-AB5B-B3E083F87E75}">
      <dsp:nvSpPr>
        <dsp:cNvPr id="0" name=""/>
        <dsp:cNvSpPr/>
      </dsp:nvSpPr>
      <dsp:spPr>
        <a:xfrm>
          <a:off x="4963" y="0"/>
          <a:ext cx="2966956" cy="11223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Raw reads</a:t>
          </a:r>
          <a:endParaRPr lang="en-GB" sz="3600" kern="1200" dirty="0"/>
        </a:p>
      </dsp:txBody>
      <dsp:txXfrm>
        <a:off x="566121" y="0"/>
        <a:ext cx="1844641" cy="1122315"/>
      </dsp:txXfrm>
    </dsp:sp>
    <dsp:sp modelId="{B4F3939A-F8F3-7444-83A7-880F501E82ED}">
      <dsp:nvSpPr>
        <dsp:cNvPr id="0" name=""/>
        <dsp:cNvSpPr/>
      </dsp:nvSpPr>
      <dsp:spPr>
        <a:xfrm>
          <a:off x="2675224" y="0"/>
          <a:ext cx="2966956" cy="11223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GB" sz="3600" kern="1200" dirty="0"/>
            <a:t>Output: .</a:t>
          </a:r>
          <a:r>
            <a:rPr lang="en-GB" sz="3600" kern="1200" dirty="0" err="1"/>
            <a:t>fastq.gz</a:t>
          </a:r>
          <a:endParaRPr lang="en-GB" sz="3600" kern="1200" dirty="0"/>
        </a:p>
      </dsp:txBody>
      <dsp:txXfrm>
        <a:off x="3236382" y="0"/>
        <a:ext cx="1844641" cy="11223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751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Respect terms of use; always cite originating/submitting labs.</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ZA" dirty="0"/>
              <a:t>“</a:t>
            </a:r>
            <a:r>
              <a:rPr lang="en-ZA" b="1" dirty="0" err="1"/>
              <a:t>UniProt</a:t>
            </a:r>
            <a:r>
              <a:rPr lang="en-ZA" dirty="0"/>
              <a:t> is the central </a:t>
            </a:r>
            <a:r>
              <a:rPr lang="en-ZA" b="1" dirty="0"/>
              <a:t>protein knowledgebase</a:t>
            </a:r>
            <a:r>
              <a:rPr lang="en-ZA" dirty="0"/>
              <a:t>. It has two main sections: </a:t>
            </a:r>
            <a:r>
              <a:rPr lang="en-ZA" b="1" dirty="0"/>
              <a:t>Swiss-</a:t>
            </a:r>
            <a:r>
              <a:rPr lang="en-ZA" b="1" dirty="0" err="1"/>
              <a:t>Prot</a:t>
            </a:r>
            <a:r>
              <a:rPr lang="en-ZA" dirty="0"/>
              <a:t> (reviewed, curated) and </a:t>
            </a:r>
            <a:r>
              <a:rPr lang="en-ZA" b="1" dirty="0" err="1"/>
              <a:t>TrEMBL</a:t>
            </a:r>
            <a:r>
              <a:rPr lang="en-ZA" dirty="0"/>
              <a:t> (unreviewed, large-scale). Entries include </a:t>
            </a:r>
            <a:r>
              <a:rPr lang="en-ZA" b="1" dirty="0"/>
              <a:t>function</a:t>
            </a:r>
            <a:r>
              <a:rPr lang="en-ZA" dirty="0"/>
              <a:t>, </a:t>
            </a:r>
            <a:r>
              <a:rPr lang="en-ZA" b="1" dirty="0"/>
              <a:t>domains</a:t>
            </a:r>
            <a:r>
              <a:rPr lang="en-ZA" dirty="0"/>
              <a:t>, </a:t>
            </a:r>
            <a:r>
              <a:rPr lang="en-ZA" b="1" dirty="0"/>
              <a:t>active sites</a:t>
            </a:r>
            <a:r>
              <a:rPr lang="en-ZA" dirty="0"/>
              <a:t>, </a:t>
            </a:r>
            <a:r>
              <a:rPr lang="en-ZA" b="1" dirty="0"/>
              <a:t>PTMs</a:t>
            </a:r>
            <a:r>
              <a:rPr lang="en-ZA" dirty="0"/>
              <a:t>, </a:t>
            </a:r>
            <a:r>
              <a:rPr lang="en-ZA" b="1" dirty="0"/>
              <a:t>subcellular location</a:t>
            </a:r>
            <a:r>
              <a:rPr lang="en-ZA" dirty="0"/>
              <a:t>, and </a:t>
            </a:r>
            <a:r>
              <a:rPr lang="en-ZA" b="1" dirty="0"/>
              <a:t>variants</a:t>
            </a:r>
            <a:r>
              <a:rPr lang="en-ZA" dirty="0"/>
              <a:t>.”</a:t>
            </a:r>
          </a:p>
          <a:p>
            <a:r>
              <a:rPr lang="en-ZA" b="1" dirty="0"/>
              <a:t>When to use it (30s)</a:t>
            </a:r>
          </a:p>
          <a:p>
            <a:pPr>
              <a:buFont typeface="Arial" panose="020B0604020202020204" pitchFamily="34" charset="0"/>
              <a:buChar char="•"/>
            </a:pPr>
            <a:r>
              <a:rPr lang="en-ZA" dirty="0"/>
              <a:t>To see what a </a:t>
            </a:r>
            <a:r>
              <a:rPr lang="en-ZA" b="1" dirty="0"/>
              <a:t>protein does</a:t>
            </a:r>
            <a:r>
              <a:rPr lang="en-ZA" dirty="0"/>
              <a:t> and where it localizes</a:t>
            </a:r>
          </a:p>
          <a:p>
            <a:pPr>
              <a:buFont typeface="Arial" panose="020B0604020202020204" pitchFamily="34" charset="0"/>
              <a:buChar char="•"/>
            </a:pPr>
            <a:r>
              <a:rPr lang="en-ZA" dirty="0"/>
              <a:t>To inspect </a:t>
            </a:r>
            <a:r>
              <a:rPr lang="en-ZA" b="1" dirty="0"/>
              <a:t>domains/motifs</a:t>
            </a:r>
            <a:r>
              <a:rPr lang="en-ZA" dirty="0"/>
              <a:t>, </a:t>
            </a:r>
            <a:r>
              <a:rPr lang="en-ZA" b="1" dirty="0"/>
              <a:t>glycosylation</a:t>
            </a:r>
            <a:r>
              <a:rPr lang="en-ZA" dirty="0"/>
              <a:t>, </a:t>
            </a:r>
            <a:r>
              <a:rPr lang="en-ZA" b="1" dirty="0"/>
              <a:t>signal peptides</a:t>
            </a:r>
            <a:endParaRPr lang="en-ZA" dirty="0"/>
          </a:p>
          <a:p>
            <a:pPr>
              <a:buFont typeface="Arial" panose="020B0604020202020204" pitchFamily="34" charset="0"/>
              <a:buChar char="•"/>
            </a:pPr>
            <a:r>
              <a:rPr lang="en-ZA" dirty="0"/>
              <a:t>To connect to </a:t>
            </a:r>
            <a:r>
              <a:rPr lang="en-ZA" b="1" dirty="0"/>
              <a:t>structures</a:t>
            </a:r>
            <a:r>
              <a:rPr lang="en-ZA" dirty="0"/>
              <a:t> (PDB, </a:t>
            </a:r>
            <a:r>
              <a:rPr lang="en-ZA" dirty="0" err="1"/>
              <a:t>AlphaFold</a:t>
            </a:r>
            <a:r>
              <a:rPr lang="en-ZA" dirty="0"/>
              <a:t>) and other DBs (</a:t>
            </a:r>
            <a:r>
              <a:rPr lang="en-ZA" dirty="0" err="1"/>
              <a:t>Ensembl</a:t>
            </a:r>
            <a:r>
              <a:rPr lang="en-ZA" dirty="0"/>
              <a:t>/NCBI)</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ZA" b="1" dirty="0" err="1"/>
              <a:t>Ensembl</a:t>
            </a:r>
            <a:r>
              <a:rPr lang="en-ZA" dirty="0"/>
              <a:t> is a </a:t>
            </a:r>
            <a:r>
              <a:rPr lang="en-ZA" b="1" dirty="0"/>
              <a:t>genome browser and annotation project</a:t>
            </a:r>
            <a:r>
              <a:rPr lang="en-ZA" dirty="0"/>
              <a:t> from EMBL-EBI. It focuses on </a:t>
            </a:r>
            <a:r>
              <a:rPr lang="en-ZA" b="1" dirty="0"/>
              <a:t>gene models</a:t>
            </a:r>
            <a:r>
              <a:rPr lang="en-ZA" dirty="0"/>
              <a:t>, </a:t>
            </a:r>
            <a:r>
              <a:rPr lang="en-ZA" b="1" dirty="0"/>
              <a:t>transcripts</a:t>
            </a:r>
            <a:r>
              <a:rPr lang="en-ZA" dirty="0"/>
              <a:t>, </a:t>
            </a:r>
            <a:r>
              <a:rPr lang="en-ZA" b="1" dirty="0"/>
              <a:t>exons/introns</a:t>
            </a:r>
            <a:r>
              <a:rPr lang="en-ZA" dirty="0"/>
              <a:t>, </a:t>
            </a:r>
            <a:r>
              <a:rPr lang="en-ZA" b="1" dirty="0"/>
              <a:t>comparative genomics</a:t>
            </a:r>
            <a:r>
              <a:rPr lang="en-ZA" dirty="0"/>
              <a:t>, and </a:t>
            </a:r>
            <a:r>
              <a:rPr lang="en-ZA" b="1" dirty="0"/>
              <a:t>variants</a:t>
            </a:r>
            <a:r>
              <a:rPr lang="en-ZA" dirty="0"/>
              <a:t>. It’s gene-centric and species-rich, with </a:t>
            </a:r>
            <a:r>
              <a:rPr lang="en-ZA" b="1" dirty="0"/>
              <a:t>APIs</a:t>
            </a:r>
            <a:r>
              <a:rPr lang="en-ZA" dirty="0"/>
              <a:t> and </a:t>
            </a:r>
            <a:r>
              <a:rPr lang="en-ZA" b="1" dirty="0" err="1"/>
              <a:t>BioMart</a:t>
            </a:r>
            <a:r>
              <a:rPr lang="en-ZA" dirty="0"/>
              <a:t> for bulk queries.”</a:t>
            </a:r>
          </a:p>
          <a:p>
            <a:pPr>
              <a:buFont typeface="Arial" panose="020B0604020202020204" pitchFamily="34" charset="0"/>
              <a:buChar char="•"/>
            </a:pPr>
            <a:r>
              <a:rPr lang="en-ZA" dirty="0"/>
              <a:t>Visualize </a:t>
            </a:r>
            <a:r>
              <a:rPr lang="en-ZA" b="1" dirty="0"/>
              <a:t>gene structure</a:t>
            </a:r>
            <a:r>
              <a:rPr lang="en-ZA" dirty="0"/>
              <a:t> and </a:t>
            </a:r>
            <a:r>
              <a:rPr lang="en-ZA" b="1" dirty="0"/>
              <a:t>transcripts</a:t>
            </a:r>
            <a:r>
              <a:rPr lang="en-ZA" dirty="0"/>
              <a:t>; export </a:t>
            </a:r>
            <a:r>
              <a:rPr lang="en-ZA" b="1" dirty="0"/>
              <a:t>CDS/protein</a:t>
            </a:r>
            <a:endParaRPr lang="en-ZA" dirty="0"/>
          </a:p>
          <a:p>
            <a:pPr>
              <a:buFont typeface="Arial" panose="020B0604020202020204" pitchFamily="34" charset="0"/>
              <a:buChar char="•"/>
            </a:pPr>
            <a:r>
              <a:rPr lang="en-ZA" dirty="0"/>
              <a:t>Map </a:t>
            </a:r>
            <a:r>
              <a:rPr lang="en-ZA" b="1" dirty="0"/>
              <a:t>variants</a:t>
            </a:r>
            <a:r>
              <a:rPr lang="en-ZA" dirty="0"/>
              <a:t> to </a:t>
            </a:r>
            <a:r>
              <a:rPr lang="en-ZA" b="1" dirty="0"/>
              <a:t>transcripts</a:t>
            </a:r>
            <a:r>
              <a:rPr lang="en-ZA" dirty="0"/>
              <a:t> and interpret </a:t>
            </a:r>
            <a:r>
              <a:rPr lang="en-ZA" b="1" dirty="0"/>
              <a:t>consequence</a:t>
            </a:r>
            <a:endParaRPr lang="en-ZA" dirty="0"/>
          </a:p>
          <a:p>
            <a:pPr>
              <a:buFont typeface="Arial" panose="020B0604020202020204" pitchFamily="34" charset="0"/>
              <a:buChar char="•"/>
            </a:pPr>
            <a:r>
              <a:rPr lang="en-ZA" dirty="0"/>
              <a:t>Retrieve </a:t>
            </a:r>
            <a:r>
              <a:rPr lang="en-ZA" b="1" dirty="0"/>
              <a:t>orthologs/paralogs</a:t>
            </a:r>
            <a:r>
              <a:rPr lang="en-ZA" dirty="0"/>
              <a:t> or comparative genomics info</a:t>
            </a:r>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Emphasize practical skills and reproducible lookups.</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ZA" b="0" i="0" dirty="0">
                <a:solidFill>
                  <a:srgbClr val="001D35"/>
                </a:solidFill>
                <a:effectLst/>
                <a:latin typeface="Google Sans"/>
              </a:rPr>
              <a:t>from where transcription is initiated (promoter), through the untranslated regions (5'UTR and 3'UTR) that regulate gene expression, to the coding sequence (CDS) that contains the instructions for protein synthesis (starting with ATG and ending with a stop codon). </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GenBank (submitted) vs </a:t>
            </a:r>
            <a:r>
              <a:rPr dirty="0" err="1"/>
              <a:t>RefSeq</a:t>
            </a:r>
            <a:r>
              <a:rPr dirty="0"/>
              <a:t> (curated).</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C6A56-A999-E42A-4198-6603BE0CD6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1E629E6-6F60-F58E-3068-2C1EF0D7DC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83CBC09-B444-F749-56B7-1091BFF2A3F3}"/>
              </a:ext>
            </a:extLst>
          </p:cNvPr>
          <p:cNvSpPr>
            <a:spLocks noGrp="1"/>
          </p:cNvSpPr>
          <p:nvPr>
            <p:ph type="dt" sz="half" idx="10"/>
          </p:nvPr>
        </p:nvSpPr>
        <p:spPr/>
        <p:txBody>
          <a:bodyPr/>
          <a:lstStyle/>
          <a:p>
            <a:fld id="{5BCAD085-E8A6-8845-BD4E-CB4CCA059FC4}" type="datetimeFigureOut">
              <a:rPr lang="en-US" smtClean="0"/>
              <a:t>9/12/25</a:t>
            </a:fld>
            <a:endParaRPr lang="en-US"/>
          </a:p>
        </p:txBody>
      </p:sp>
      <p:sp>
        <p:nvSpPr>
          <p:cNvPr id="5" name="Footer Placeholder 4">
            <a:extLst>
              <a:ext uri="{FF2B5EF4-FFF2-40B4-BE49-F238E27FC236}">
                <a16:creationId xmlns:a16="http://schemas.microsoft.com/office/drawing/2014/main" id="{F5F3A611-6AA7-0CD5-1CF2-F5930A375C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27C3A-9276-6CDE-2AA2-44929EC246E6}"/>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52166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E71B-612F-2A62-5C8B-FF7855DFC46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C0BD3B-82AE-303E-0CFD-FB944AC641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2C95CF-9BB9-DEB2-5020-26131413F745}"/>
              </a:ext>
            </a:extLst>
          </p:cNvPr>
          <p:cNvSpPr>
            <a:spLocks noGrp="1"/>
          </p:cNvSpPr>
          <p:nvPr>
            <p:ph type="dt" sz="half" idx="10"/>
          </p:nvPr>
        </p:nvSpPr>
        <p:spPr/>
        <p:txBody>
          <a:bodyPr/>
          <a:lstStyle/>
          <a:p>
            <a:fld id="{5BCAD085-E8A6-8845-BD4E-CB4CCA059FC4}" type="datetimeFigureOut">
              <a:rPr lang="en-US" smtClean="0"/>
              <a:t>9/12/25</a:t>
            </a:fld>
            <a:endParaRPr lang="en-US"/>
          </a:p>
        </p:txBody>
      </p:sp>
      <p:sp>
        <p:nvSpPr>
          <p:cNvPr id="5" name="Footer Placeholder 4">
            <a:extLst>
              <a:ext uri="{FF2B5EF4-FFF2-40B4-BE49-F238E27FC236}">
                <a16:creationId xmlns:a16="http://schemas.microsoft.com/office/drawing/2014/main" id="{A465E6A0-C7ED-5D1A-E9C2-AB1E2A93F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745D1-1835-9040-BB3A-0D87E8E1076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17580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68563A-1BFD-8023-6003-187C22A5882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9457E5-77FF-F20B-0074-D064F6E8289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AAC87F-4FEB-F7C1-7CFF-C4E82ADAFAA7}"/>
              </a:ext>
            </a:extLst>
          </p:cNvPr>
          <p:cNvSpPr>
            <a:spLocks noGrp="1"/>
          </p:cNvSpPr>
          <p:nvPr>
            <p:ph type="dt" sz="half" idx="10"/>
          </p:nvPr>
        </p:nvSpPr>
        <p:spPr/>
        <p:txBody>
          <a:bodyPr/>
          <a:lstStyle/>
          <a:p>
            <a:fld id="{5BCAD085-E8A6-8845-BD4E-CB4CCA059FC4}" type="datetimeFigureOut">
              <a:rPr lang="en-US" smtClean="0"/>
              <a:t>9/12/25</a:t>
            </a:fld>
            <a:endParaRPr lang="en-US"/>
          </a:p>
        </p:txBody>
      </p:sp>
      <p:sp>
        <p:nvSpPr>
          <p:cNvPr id="5" name="Footer Placeholder 4">
            <a:extLst>
              <a:ext uri="{FF2B5EF4-FFF2-40B4-BE49-F238E27FC236}">
                <a16:creationId xmlns:a16="http://schemas.microsoft.com/office/drawing/2014/main" id="{898F6F5B-F357-A1A8-6E4E-C8883E5AC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9A92B-EF52-5400-E323-37B8B28E96A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8083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317F-5968-7316-71B0-85659AD112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DF220BE-F2C1-4237-A0AF-AA151CF050C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2EB262-1ABB-27EE-7DA2-5FBFA8A6BA5D}"/>
              </a:ext>
            </a:extLst>
          </p:cNvPr>
          <p:cNvSpPr>
            <a:spLocks noGrp="1"/>
          </p:cNvSpPr>
          <p:nvPr>
            <p:ph type="dt" sz="half" idx="10"/>
          </p:nvPr>
        </p:nvSpPr>
        <p:spPr/>
        <p:txBody>
          <a:bodyPr/>
          <a:lstStyle/>
          <a:p>
            <a:fld id="{5BCAD085-E8A6-8845-BD4E-CB4CCA059FC4}" type="datetimeFigureOut">
              <a:rPr lang="en-US" smtClean="0"/>
              <a:t>9/12/25</a:t>
            </a:fld>
            <a:endParaRPr lang="en-US"/>
          </a:p>
        </p:txBody>
      </p:sp>
      <p:sp>
        <p:nvSpPr>
          <p:cNvPr id="5" name="Footer Placeholder 4">
            <a:extLst>
              <a:ext uri="{FF2B5EF4-FFF2-40B4-BE49-F238E27FC236}">
                <a16:creationId xmlns:a16="http://schemas.microsoft.com/office/drawing/2014/main" id="{30CC2097-0E86-BCB4-DD44-C68C26EAC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0BE81-4DD1-8952-5D35-D508D18F12D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45155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B9B23-F5C4-B832-9C99-19416CD53A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0789FE5-572C-3A36-C7F6-3F70A32DB6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176F552-268B-4F9C-032F-52D3DD08D9E3}"/>
              </a:ext>
            </a:extLst>
          </p:cNvPr>
          <p:cNvSpPr>
            <a:spLocks noGrp="1"/>
          </p:cNvSpPr>
          <p:nvPr>
            <p:ph type="dt" sz="half" idx="10"/>
          </p:nvPr>
        </p:nvSpPr>
        <p:spPr/>
        <p:txBody>
          <a:bodyPr/>
          <a:lstStyle/>
          <a:p>
            <a:fld id="{5BCAD085-E8A6-8845-BD4E-CB4CCA059FC4}" type="datetimeFigureOut">
              <a:rPr lang="en-US" smtClean="0"/>
              <a:t>9/12/25</a:t>
            </a:fld>
            <a:endParaRPr lang="en-US"/>
          </a:p>
        </p:txBody>
      </p:sp>
      <p:sp>
        <p:nvSpPr>
          <p:cNvPr id="5" name="Footer Placeholder 4">
            <a:extLst>
              <a:ext uri="{FF2B5EF4-FFF2-40B4-BE49-F238E27FC236}">
                <a16:creationId xmlns:a16="http://schemas.microsoft.com/office/drawing/2014/main" id="{35BCA981-8C08-B457-A5C7-0A0569D59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36379D-4206-6025-BD36-430D3E5CA98E}"/>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19859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BC6A-CDF7-AE4C-4D0F-308812109DE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294811-88CD-FAD3-2F50-02097E01EF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AF90D27-E505-A8B0-3671-64112E6D859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B2085A2-16B9-5474-6203-78C9726E11BA}"/>
              </a:ext>
            </a:extLst>
          </p:cNvPr>
          <p:cNvSpPr>
            <a:spLocks noGrp="1"/>
          </p:cNvSpPr>
          <p:nvPr>
            <p:ph type="dt" sz="half" idx="10"/>
          </p:nvPr>
        </p:nvSpPr>
        <p:spPr/>
        <p:txBody>
          <a:bodyPr/>
          <a:lstStyle/>
          <a:p>
            <a:fld id="{5BCAD085-E8A6-8845-BD4E-CB4CCA059FC4}" type="datetimeFigureOut">
              <a:rPr lang="en-US" smtClean="0"/>
              <a:t>9/12/25</a:t>
            </a:fld>
            <a:endParaRPr lang="en-US"/>
          </a:p>
        </p:txBody>
      </p:sp>
      <p:sp>
        <p:nvSpPr>
          <p:cNvPr id="6" name="Footer Placeholder 5">
            <a:extLst>
              <a:ext uri="{FF2B5EF4-FFF2-40B4-BE49-F238E27FC236}">
                <a16:creationId xmlns:a16="http://schemas.microsoft.com/office/drawing/2014/main" id="{DA2032DF-2921-74D0-A1FF-AB65B6D9F8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42720-1C85-0BFB-EBA7-29C659A60B5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15881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0D383-ED57-DCAF-E8D5-577E6C6752B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83BE92B-CE8E-5F8E-62BC-24BFA813F3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554D9E8-1E60-450A-C1AC-FB9BEEB07D7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BC82EBA-06B3-1C2B-CCEE-288E06054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1A03B96-D646-AA7A-DB24-2FD63180AB0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32083AE-23F1-C7CF-501F-B0C29B333D1C}"/>
              </a:ext>
            </a:extLst>
          </p:cNvPr>
          <p:cNvSpPr>
            <a:spLocks noGrp="1"/>
          </p:cNvSpPr>
          <p:nvPr>
            <p:ph type="dt" sz="half" idx="10"/>
          </p:nvPr>
        </p:nvSpPr>
        <p:spPr/>
        <p:txBody>
          <a:bodyPr/>
          <a:lstStyle/>
          <a:p>
            <a:fld id="{5BCAD085-E8A6-8845-BD4E-CB4CCA059FC4}" type="datetimeFigureOut">
              <a:rPr lang="en-US" smtClean="0"/>
              <a:t>9/12/25</a:t>
            </a:fld>
            <a:endParaRPr lang="en-US"/>
          </a:p>
        </p:txBody>
      </p:sp>
      <p:sp>
        <p:nvSpPr>
          <p:cNvPr id="8" name="Footer Placeholder 7">
            <a:extLst>
              <a:ext uri="{FF2B5EF4-FFF2-40B4-BE49-F238E27FC236}">
                <a16:creationId xmlns:a16="http://schemas.microsoft.com/office/drawing/2014/main" id="{0955DD7D-FB8B-4F7D-7F8C-459BBC7B61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5FC767-E679-2B35-9B7A-8D4DFB5E4351}"/>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29228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4D4F-7813-2815-2419-66657ACB120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84B6639-2E02-4915-9F0B-83BD1FF85B8C}"/>
              </a:ext>
            </a:extLst>
          </p:cNvPr>
          <p:cNvSpPr>
            <a:spLocks noGrp="1"/>
          </p:cNvSpPr>
          <p:nvPr>
            <p:ph type="dt" sz="half" idx="10"/>
          </p:nvPr>
        </p:nvSpPr>
        <p:spPr/>
        <p:txBody>
          <a:bodyPr/>
          <a:lstStyle/>
          <a:p>
            <a:fld id="{5BCAD085-E8A6-8845-BD4E-CB4CCA059FC4}" type="datetimeFigureOut">
              <a:rPr lang="en-US" smtClean="0"/>
              <a:t>9/12/25</a:t>
            </a:fld>
            <a:endParaRPr lang="en-US"/>
          </a:p>
        </p:txBody>
      </p:sp>
      <p:sp>
        <p:nvSpPr>
          <p:cNvPr id="4" name="Footer Placeholder 3">
            <a:extLst>
              <a:ext uri="{FF2B5EF4-FFF2-40B4-BE49-F238E27FC236}">
                <a16:creationId xmlns:a16="http://schemas.microsoft.com/office/drawing/2014/main" id="{2A6B9E83-5BE3-93F4-C945-0EEDF567EE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AFEB67-4646-ADF9-D998-9302A01C08B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4861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040BD6-5EFD-AEAB-4BA6-F6B619722824}"/>
              </a:ext>
            </a:extLst>
          </p:cNvPr>
          <p:cNvSpPr>
            <a:spLocks noGrp="1"/>
          </p:cNvSpPr>
          <p:nvPr>
            <p:ph type="dt" sz="half" idx="10"/>
          </p:nvPr>
        </p:nvSpPr>
        <p:spPr/>
        <p:txBody>
          <a:bodyPr/>
          <a:lstStyle/>
          <a:p>
            <a:fld id="{5BCAD085-E8A6-8845-BD4E-CB4CCA059FC4}" type="datetimeFigureOut">
              <a:rPr lang="en-US" smtClean="0"/>
              <a:t>9/12/25</a:t>
            </a:fld>
            <a:endParaRPr lang="en-US"/>
          </a:p>
        </p:txBody>
      </p:sp>
      <p:sp>
        <p:nvSpPr>
          <p:cNvPr id="3" name="Footer Placeholder 2">
            <a:extLst>
              <a:ext uri="{FF2B5EF4-FFF2-40B4-BE49-F238E27FC236}">
                <a16:creationId xmlns:a16="http://schemas.microsoft.com/office/drawing/2014/main" id="{703BF1FF-023C-67C7-6132-BF17CF089A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7395C3-96CC-81D4-88DE-1AA5E721415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52047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0B4A-A8D7-494F-9DC4-7626AB76AB3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E8EFEF-1E51-3646-0B9B-2FB77BCE5B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BFB6CF9-9003-68A4-E37A-5091980A9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17B838-EFA5-4B0A-066E-23811C72016D}"/>
              </a:ext>
            </a:extLst>
          </p:cNvPr>
          <p:cNvSpPr>
            <a:spLocks noGrp="1"/>
          </p:cNvSpPr>
          <p:nvPr>
            <p:ph type="dt" sz="half" idx="10"/>
          </p:nvPr>
        </p:nvSpPr>
        <p:spPr/>
        <p:txBody>
          <a:bodyPr/>
          <a:lstStyle/>
          <a:p>
            <a:fld id="{5BCAD085-E8A6-8845-BD4E-CB4CCA059FC4}" type="datetimeFigureOut">
              <a:rPr lang="en-US" smtClean="0"/>
              <a:t>9/12/25</a:t>
            </a:fld>
            <a:endParaRPr lang="en-US"/>
          </a:p>
        </p:txBody>
      </p:sp>
      <p:sp>
        <p:nvSpPr>
          <p:cNvPr id="6" name="Footer Placeholder 5">
            <a:extLst>
              <a:ext uri="{FF2B5EF4-FFF2-40B4-BE49-F238E27FC236}">
                <a16:creationId xmlns:a16="http://schemas.microsoft.com/office/drawing/2014/main" id="{7506D42E-685D-21E3-3B2B-A77699724D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A30E07-CF3C-1B3A-2F4F-3569CFC89CB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84479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904B6-D4CA-5D2F-8943-24DFE17657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221182A-A3CA-D1F2-C521-7208D7F705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A7339-0C2E-29C8-EBF9-D09ACB246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714EB2-1CD6-255F-E002-9D9E36490FF8}"/>
              </a:ext>
            </a:extLst>
          </p:cNvPr>
          <p:cNvSpPr>
            <a:spLocks noGrp="1"/>
          </p:cNvSpPr>
          <p:nvPr>
            <p:ph type="dt" sz="half" idx="10"/>
          </p:nvPr>
        </p:nvSpPr>
        <p:spPr/>
        <p:txBody>
          <a:bodyPr/>
          <a:lstStyle/>
          <a:p>
            <a:fld id="{5BCAD085-E8A6-8845-BD4E-CB4CCA059FC4}" type="datetimeFigureOut">
              <a:rPr lang="en-US" smtClean="0"/>
              <a:t>9/12/25</a:t>
            </a:fld>
            <a:endParaRPr lang="en-US"/>
          </a:p>
        </p:txBody>
      </p:sp>
      <p:sp>
        <p:nvSpPr>
          <p:cNvPr id="6" name="Footer Placeholder 5">
            <a:extLst>
              <a:ext uri="{FF2B5EF4-FFF2-40B4-BE49-F238E27FC236}">
                <a16:creationId xmlns:a16="http://schemas.microsoft.com/office/drawing/2014/main" id="{B31C8F23-F2CB-B1CA-F305-A6A15BB97B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3BDC2-C31C-000C-3937-C3060C4F64D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44162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D39E90-0CA8-276F-6EA3-7BBAEDA193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9D189BD-46BF-BA7A-A137-A96988148C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A7793B-3B02-E84C-ECB2-8BAE3D2840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9/12/25</a:t>
            </a:fld>
            <a:endParaRPr lang="en-US"/>
          </a:p>
        </p:txBody>
      </p:sp>
      <p:sp>
        <p:nvSpPr>
          <p:cNvPr id="5" name="Footer Placeholder 4">
            <a:extLst>
              <a:ext uri="{FF2B5EF4-FFF2-40B4-BE49-F238E27FC236}">
                <a16:creationId xmlns:a16="http://schemas.microsoft.com/office/drawing/2014/main" id="{497273F5-9EB1-3DAB-AE40-40B5ED308C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445A89-EC49-8599-2CEE-F68658910F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6246294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6.png"/><Relationship Id="rId18" Type="http://schemas.openxmlformats.org/officeDocument/2006/relationships/diagramColors" Target="../diagrams/colors3.xml"/><Relationship Id="rId3" Type="http://schemas.openxmlformats.org/officeDocument/2006/relationships/diagramLayout" Target="../diagrams/layout1.xml"/><Relationship Id="rId21" Type="http://schemas.openxmlformats.org/officeDocument/2006/relationships/diagramLayout" Target="../diagrams/layout4.xml"/><Relationship Id="rId7" Type="http://schemas.openxmlformats.org/officeDocument/2006/relationships/diagramData" Target="../diagrams/data2.xml"/><Relationship Id="rId12" Type="http://schemas.openxmlformats.org/officeDocument/2006/relationships/image" Target="../media/image5.png"/><Relationship Id="rId17" Type="http://schemas.openxmlformats.org/officeDocument/2006/relationships/diagramQuickStyle" Target="../diagrams/quickStyle3.xml"/><Relationship Id="rId25" Type="http://schemas.openxmlformats.org/officeDocument/2006/relationships/image" Target="../media/image8.png"/><Relationship Id="rId2" Type="http://schemas.openxmlformats.org/officeDocument/2006/relationships/diagramData" Target="../diagrams/data1.xml"/><Relationship Id="rId16" Type="http://schemas.openxmlformats.org/officeDocument/2006/relationships/diagramLayout" Target="../diagrams/layout3.xml"/><Relationship Id="rId20"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microsoft.com/office/2007/relationships/diagramDrawing" Target="../diagrams/drawing4.xml"/><Relationship Id="rId5" Type="http://schemas.openxmlformats.org/officeDocument/2006/relationships/diagramColors" Target="../diagrams/colors1.xml"/><Relationship Id="rId15" Type="http://schemas.openxmlformats.org/officeDocument/2006/relationships/diagramData" Target="../diagrams/data3.xml"/><Relationship Id="rId23" Type="http://schemas.openxmlformats.org/officeDocument/2006/relationships/diagramColors" Target="../diagrams/colors4.xml"/><Relationship Id="rId10" Type="http://schemas.openxmlformats.org/officeDocument/2006/relationships/diagramColors" Target="../diagrams/colors2.xml"/><Relationship Id="rId19" Type="http://schemas.microsoft.com/office/2007/relationships/diagramDrawing" Target="../diagrams/drawing3.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image" Target="../media/image7.png"/><Relationship Id="rId22"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Basic Biological Concepts &amp; Key Databases</a:t>
            </a:r>
          </a:p>
        </p:txBody>
      </p:sp>
      <p:sp>
        <p:nvSpPr>
          <p:cNvPr id="3" name="Subtitle 2"/>
          <p:cNvSpPr>
            <a:spLocks noGrp="1"/>
          </p:cNvSpPr>
          <p:nvPr>
            <p:ph type="subTitle" idx="1"/>
          </p:nvPr>
        </p:nvSpPr>
        <p:spPr/>
        <p:txBody>
          <a:bodyPr/>
          <a:lstStyle/>
          <a:p>
            <a:r>
              <a:t>DNA • RNA • Proteins • NCBI • GISAID • Ensembl • UniProt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NCBI — What It Is</a:t>
            </a:r>
          </a:p>
        </p:txBody>
      </p:sp>
      <p:sp>
        <p:nvSpPr>
          <p:cNvPr id="3" name="Content Placeholder 2"/>
          <p:cNvSpPr>
            <a:spLocks noGrp="1"/>
          </p:cNvSpPr>
          <p:nvPr>
            <p:ph idx="1"/>
          </p:nvPr>
        </p:nvSpPr>
        <p:spPr/>
        <p:txBody>
          <a:bodyPr/>
          <a:lstStyle/>
          <a:p>
            <a:r>
              <a:rPr dirty="0"/>
              <a:t>National Center for Biotechnology Information</a:t>
            </a:r>
          </a:p>
          <a:p>
            <a:r>
              <a:rPr dirty="0"/>
              <a:t>Resources: Nucleotide/Protein, BLAST, Taxonomy, GenBank/</a:t>
            </a:r>
            <a:r>
              <a:rPr dirty="0" err="1"/>
              <a:t>RefSeq</a:t>
            </a:r>
            <a:endParaRPr dirty="0"/>
          </a:p>
          <a:p>
            <a:r>
              <a:rPr dirty="0"/>
              <a:t>SRA, GEO, </a:t>
            </a:r>
            <a:r>
              <a:rPr dirty="0" err="1"/>
              <a:t>BioProject</a:t>
            </a:r>
            <a:r>
              <a:rPr dirty="0"/>
              <a:t>/</a:t>
            </a:r>
            <a:r>
              <a:rPr dirty="0" err="1"/>
              <a:t>BioSample</a:t>
            </a:r>
            <a:endParaRPr dirty="0"/>
          </a:p>
          <a:p>
            <a:r>
              <a:rPr dirty="0"/>
              <a:t>Entr</a:t>
            </a:r>
            <a:r>
              <a:rPr lang="en-US" dirty="0"/>
              <a:t>y</a:t>
            </a:r>
            <a:r>
              <a:rPr dirty="0"/>
              <a:t> search across databases with filters</a:t>
            </a:r>
          </a:p>
        </p:txBody>
      </p:sp>
      <p:pic>
        <p:nvPicPr>
          <p:cNvPr id="4" name="Picture 3">
            <a:extLst>
              <a:ext uri="{FF2B5EF4-FFF2-40B4-BE49-F238E27FC236}">
                <a16:creationId xmlns:a16="http://schemas.microsoft.com/office/drawing/2014/main" id="{FFD77B7D-E0B4-B7EF-B29B-D882E2D79230}"/>
              </a:ext>
            </a:extLst>
          </p:cNvPr>
          <p:cNvPicPr>
            <a:picLocks noChangeAspect="1"/>
          </p:cNvPicPr>
          <p:nvPr/>
        </p:nvPicPr>
        <p:blipFill>
          <a:blip r:embed="rId3"/>
          <a:stretch>
            <a:fillRect/>
          </a:stretch>
        </p:blipFill>
        <p:spPr>
          <a:xfrm>
            <a:off x="8310239" y="4469258"/>
            <a:ext cx="3535866" cy="19933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NCBI — Practical Search Workflow</a:t>
            </a:r>
          </a:p>
        </p:txBody>
      </p:sp>
      <p:sp>
        <p:nvSpPr>
          <p:cNvPr id="3" name="Content Placeholder 2"/>
          <p:cNvSpPr>
            <a:spLocks noGrp="1"/>
          </p:cNvSpPr>
          <p:nvPr>
            <p:ph idx="1"/>
          </p:nvPr>
        </p:nvSpPr>
        <p:spPr>
          <a:xfrm>
            <a:off x="609600" y="1939249"/>
            <a:ext cx="10972800" cy="3269750"/>
          </a:xfrm>
        </p:spPr>
        <p:txBody>
          <a:bodyPr/>
          <a:lstStyle/>
          <a:p>
            <a:r>
              <a:rPr dirty="0"/>
              <a:t>Start broad (organism/gene) → refine with filters</a:t>
            </a:r>
          </a:p>
          <a:p>
            <a:r>
              <a:rPr dirty="0"/>
              <a:t>Open record → check source, features, cross-refs</a:t>
            </a:r>
          </a:p>
          <a:p>
            <a:r>
              <a:rPr dirty="0"/>
              <a:t>Jump to Protein or BLAST</a:t>
            </a:r>
          </a:p>
          <a:p>
            <a:r>
              <a:rPr dirty="0"/>
              <a:t>For raw reads: use SRA (SRR/ERR accessions)</a:t>
            </a:r>
          </a:p>
          <a:p>
            <a:r>
              <a:rPr dirty="0"/>
              <a:t>Track </a:t>
            </a:r>
            <a:r>
              <a:rPr dirty="0" err="1"/>
              <a:t>BioProject</a:t>
            </a:r>
            <a:r>
              <a:rPr dirty="0"/>
              <a:t>/</a:t>
            </a:r>
            <a:r>
              <a:rPr dirty="0" err="1"/>
              <a:t>BioSample</a:t>
            </a:r>
            <a:r>
              <a:rPr dirty="0"/>
              <a:t> context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39E6-3D65-D9CC-D585-1845532C715C}"/>
              </a:ext>
            </a:extLst>
          </p:cNvPr>
          <p:cNvSpPr txBox="1">
            <a:spLocks/>
          </p:cNvSpPr>
          <p:nvPr/>
        </p:nvSpPr>
        <p:spPr>
          <a:xfrm>
            <a:off x="520959" y="318473"/>
            <a:ext cx="10515600" cy="903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2060"/>
                </a:solidFill>
              </a:rPr>
              <a:t>How to use the NCBI database </a:t>
            </a:r>
          </a:p>
        </p:txBody>
      </p:sp>
      <p:pic>
        <p:nvPicPr>
          <p:cNvPr id="4" name="Picture 3">
            <a:extLst>
              <a:ext uri="{FF2B5EF4-FFF2-40B4-BE49-F238E27FC236}">
                <a16:creationId xmlns:a16="http://schemas.microsoft.com/office/drawing/2014/main" id="{162C431A-408C-67AB-50F6-5139BFD98302}"/>
              </a:ext>
            </a:extLst>
          </p:cNvPr>
          <p:cNvPicPr>
            <a:picLocks noChangeAspect="1"/>
          </p:cNvPicPr>
          <p:nvPr/>
        </p:nvPicPr>
        <p:blipFill>
          <a:blip r:embed="rId2"/>
          <a:stretch>
            <a:fillRect/>
          </a:stretch>
        </p:blipFill>
        <p:spPr>
          <a:xfrm>
            <a:off x="4068127" y="1222311"/>
            <a:ext cx="7772400" cy="5305905"/>
          </a:xfrm>
          <a:prstGeom prst="rect">
            <a:avLst/>
          </a:prstGeom>
        </p:spPr>
      </p:pic>
      <p:sp>
        <p:nvSpPr>
          <p:cNvPr id="5" name="TextBox 4">
            <a:extLst>
              <a:ext uri="{FF2B5EF4-FFF2-40B4-BE49-F238E27FC236}">
                <a16:creationId xmlns:a16="http://schemas.microsoft.com/office/drawing/2014/main" id="{42C4C323-D670-BCC7-9834-114E0DFB90C1}"/>
              </a:ext>
            </a:extLst>
          </p:cNvPr>
          <p:cNvSpPr txBox="1"/>
          <p:nvPr/>
        </p:nvSpPr>
        <p:spPr>
          <a:xfrm>
            <a:off x="183522" y="1334278"/>
            <a:ext cx="3716654" cy="3231654"/>
          </a:xfrm>
          <a:prstGeom prst="rect">
            <a:avLst/>
          </a:prstGeom>
          <a:noFill/>
        </p:spPr>
        <p:txBody>
          <a:bodyPr wrap="square" rtlCol="0">
            <a:spAutoFit/>
          </a:bodyPr>
          <a:lstStyle/>
          <a:p>
            <a:r>
              <a:rPr lang="en-US" sz="2000" dirty="0">
                <a:highlight>
                  <a:srgbClr val="FFFF00"/>
                </a:highlight>
              </a:rPr>
              <a:t>Let’s find the reference sequence for the SARS-CoV-2 spike protein</a:t>
            </a:r>
          </a:p>
          <a:p>
            <a:pPr marL="285750" indent="-285750">
              <a:spcBef>
                <a:spcPts val="600"/>
              </a:spcBef>
              <a:buFont typeface="Arial" panose="020B0604020202020204" pitchFamily="34" charset="0"/>
              <a:buChar char="•"/>
            </a:pPr>
            <a:r>
              <a:rPr lang="en-US" sz="1600" dirty="0"/>
              <a:t>There are a number of ways you could go about this</a:t>
            </a:r>
          </a:p>
          <a:p>
            <a:pPr marL="285750" indent="-285750">
              <a:spcBef>
                <a:spcPts val="600"/>
              </a:spcBef>
              <a:buFont typeface="Arial" panose="020B0604020202020204" pitchFamily="34" charset="0"/>
              <a:buChar char="•"/>
            </a:pPr>
            <a:r>
              <a:rPr lang="en-US" sz="1600" dirty="0"/>
              <a:t>We are searching the protein database of NCBI </a:t>
            </a:r>
          </a:p>
          <a:p>
            <a:pPr marL="285750" indent="-285750">
              <a:spcBef>
                <a:spcPts val="600"/>
              </a:spcBef>
              <a:buFont typeface="Arial" panose="020B0604020202020204" pitchFamily="34" charset="0"/>
              <a:buChar char="•"/>
            </a:pPr>
            <a:r>
              <a:rPr lang="en-US" sz="1600" dirty="0"/>
              <a:t>You could also search the nucleotide database</a:t>
            </a:r>
          </a:p>
          <a:p>
            <a:pPr marL="285750" indent="-285750">
              <a:spcBef>
                <a:spcPts val="600"/>
              </a:spcBef>
              <a:buFont typeface="Arial" panose="020B0604020202020204" pitchFamily="34" charset="0"/>
              <a:buChar char="•"/>
            </a:pPr>
            <a:r>
              <a:rPr lang="en-US" sz="1600" dirty="0"/>
              <a:t>We can search using keywords or we could input an accession number from a research paper.</a:t>
            </a:r>
          </a:p>
        </p:txBody>
      </p:sp>
      <p:sp>
        <p:nvSpPr>
          <p:cNvPr id="6" name="Rounded Rectangle 5">
            <a:extLst>
              <a:ext uri="{FF2B5EF4-FFF2-40B4-BE49-F238E27FC236}">
                <a16:creationId xmlns:a16="http://schemas.microsoft.com/office/drawing/2014/main" id="{FB838648-D73D-0CD9-8E78-346C26D2015E}"/>
              </a:ext>
            </a:extLst>
          </p:cNvPr>
          <p:cNvSpPr/>
          <p:nvPr/>
        </p:nvSpPr>
        <p:spPr>
          <a:xfrm>
            <a:off x="5113176" y="2071396"/>
            <a:ext cx="2575248" cy="261257"/>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C76948D-BBB0-9EBA-363E-809C3261E994}"/>
              </a:ext>
            </a:extLst>
          </p:cNvPr>
          <p:cNvCxnSpPr>
            <a:cxnSpLocks/>
          </p:cNvCxnSpPr>
          <p:nvPr/>
        </p:nvCxnSpPr>
        <p:spPr>
          <a:xfrm>
            <a:off x="3965510" y="2220686"/>
            <a:ext cx="10387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889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0DEA7B-B663-19A2-D2E9-F8C65DC19DCA}"/>
              </a:ext>
            </a:extLst>
          </p:cNvPr>
          <p:cNvPicPr>
            <a:picLocks noChangeAspect="1"/>
          </p:cNvPicPr>
          <p:nvPr/>
        </p:nvPicPr>
        <p:blipFill>
          <a:blip r:embed="rId2"/>
          <a:stretch>
            <a:fillRect/>
          </a:stretch>
        </p:blipFill>
        <p:spPr>
          <a:xfrm>
            <a:off x="3818110" y="1054359"/>
            <a:ext cx="7772400" cy="5268759"/>
          </a:xfrm>
          <a:prstGeom prst="rect">
            <a:avLst/>
          </a:prstGeom>
        </p:spPr>
      </p:pic>
      <p:sp>
        <p:nvSpPr>
          <p:cNvPr id="4" name="Title 1">
            <a:extLst>
              <a:ext uri="{FF2B5EF4-FFF2-40B4-BE49-F238E27FC236}">
                <a16:creationId xmlns:a16="http://schemas.microsoft.com/office/drawing/2014/main" id="{F77C5FE6-8C31-4F31-4DFF-B7BED92BA5A8}"/>
              </a:ext>
            </a:extLst>
          </p:cNvPr>
          <p:cNvSpPr txBox="1">
            <a:spLocks/>
          </p:cNvSpPr>
          <p:nvPr/>
        </p:nvSpPr>
        <p:spPr>
          <a:xfrm>
            <a:off x="175726" y="150521"/>
            <a:ext cx="10515600" cy="903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2060"/>
                </a:solidFill>
              </a:rPr>
              <a:t>Tutorial: How to use the NCBI database </a:t>
            </a:r>
          </a:p>
        </p:txBody>
      </p:sp>
      <p:sp>
        <p:nvSpPr>
          <p:cNvPr id="6" name="Rounded Rectangle 5">
            <a:extLst>
              <a:ext uri="{FF2B5EF4-FFF2-40B4-BE49-F238E27FC236}">
                <a16:creationId xmlns:a16="http://schemas.microsoft.com/office/drawing/2014/main" id="{603D2A41-07E2-006D-D67F-B6D6EA486E8C}"/>
              </a:ext>
            </a:extLst>
          </p:cNvPr>
          <p:cNvSpPr/>
          <p:nvPr/>
        </p:nvSpPr>
        <p:spPr>
          <a:xfrm>
            <a:off x="5355771" y="3778898"/>
            <a:ext cx="867747" cy="214604"/>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00E30E-B6C4-B9D7-3BDC-6E4610A123CF}"/>
              </a:ext>
            </a:extLst>
          </p:cNvPr>
          <p:cNvSpPr txBox="1"/>
          <p:nvPr/>
        </p:nvSpPr>
        <p:spPr>
          <a:xfrm>
            <a:off x="335903" y="2967134"/>
            <a:ext cx="2836506" cy="646331"/>
          </a:xfrm>
          <a:prstGeom prst="rect">
            <a:avLst/>
          </a:prstGeom>
          <a:noFill/>
        </p:spPr>
        <p:txBody>
          <a:bodyPr wrap="square" rtlCol="0">
            <a:spAutoFit/>
          </a:bodyPr>
          <a:lstStyle/>
          <a:p>
            <a:r>
              <a:rPr lang="en-US" dirty="0"/>
              <a:t>We select the </a:t>
            </a:r>
            <a:r>
              <a:rPr lang="en-US" dirty="0" err="1"/>
              <a:t>RefSeq</a:t>
            </a:r>
            <a:r>
              <a:rPr lang="en-US" dirty="0"/>
              <a:t> protein option</a:t>
            </a:r>
          </a:p>
        </p:txBody>
      </p:sp>
      <p:cxnSp>
        <p:nvCxnSpPr>
          <p:cNvPr id="9" name="Straight Arrow Connector 8">
            <a:extLst>
              <a:ext uri="{FF2B5EF4-FFF2-40B4-BE49-F238E27FC236}">
                <a16:creationId xmlns:a16="http://schemas.microsoft.com/office/drawing/2014/main" id="{296A6160-4E30-3785-B25C-A5CE16DD326D}"/>
              </a:ext>
            </a:extLst>
          </p:cNvPr>
          <p:cNvCxnSpPr>
            <a:cxnSpLocks/>
          </p:cNvCxnSpPr>
          <p:nvPr/>
        </p:nvCxnSpPr>
        <p:spPr>
          <a:xfrm>
            <a:off x="2519265" y="3290299"/>
            <a:ext cx="2752531" cy="4885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92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3A9967-1FBC-811B-186B-B7D5C555DAE8}"/>
              </a:ext>
            </a:extLst>
          </p:cNvPr>
          <p:cNvPicPr>
            <a:picLocks noChangeAspect="1"/>
          </p:cNvPicPr>
          <p:nvPr/>
        </p:nvPicPr>
        <p:blipFill>
          <a:blip r:embed="rId2"/>
          <a:stretch>
            <a:fillRect/>
          </a:stretch>
        </p:blipFill>
        <p:spPr>
          <a:xfrm>
            <a:off x="3387162" y="1968764"/>
            <a:ext cx="7772400" cy="4538819"/>
          </a:xfrm>
          <a:prstGeom prst="rect">
            <a:avLst/>
          </a:prstGeom>
        </p:spPr>
      </p:pic>
      <p:sp>
        <p:nvSpPr>
          <p:cNvPr id="4" name="Title 1">
            <a:extLst>
              <a:ext uri="{FF2B5EF4-FFF2-40B4-BE49-F238E27FC236}">
                <a16:creationId xmlns:a16="http://schemas.microsoft.com/office/drawing/2014/main" id="{80AF884A-0B80-53D1-6E32-3BAABB75BB9B}"/>
              </a:ext>
            </a:extLst>
          </p:cNvPr>
          <p:cNvSpPr txBox="1">
            <a:spLocks/>
          </p:cNvSpPr>
          <p:nvPr/>
        </p:nvSpPr>
        <p:spPr>
          <a:xfrm>
            <a:off x="241040" y="206504"/>
            <a:ext cx="10515600" cy="903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2060"/>
                </a:solidFill>
              </a:rPr>
              <a:t>Tutorial: How to use the NCBI database </a:t>
            </a:r>
          </a:p>
        </p:txBody>
      </p:sp>
      <p:sp>
        <p:nvSpPr>
          <p:cNvPr id="5" name="TextBox 4">
            <a:extLst>
              <a:ext uri="{FF2B5EF4-FFF2-40B4-BE49-F238E27FC236}">
                <a16:creationId xmlns:a16="http://schemas.microsoft.com/office/drawing/2014/main" id="{BAEB155B-A51D-7A51-6966-B64F0C34C5C0}"/>
              </a:ext>
            </a:extLst>
          </p:cNvPr>
          <p:cNvSpPr txBox="1"/>
          <p:nvPr/>
        </p:nvSpPr>
        <p:spPr>
          <a:xfrm>
            <a:off x="241040" y="2939615"/>
            <a:ext cx="2668555" cy="1077218"/>
          </a:xfrm>
          <a:prstGeom prst="rect">
            <a:avLst/>
          </a:prstGeom>
          <a:noFill/>
        </p:spPr>
        <p:txBody>
          <a:bodyPr wrap="square" rtlCol="0">
            <a:spAutoFit/>
          </a:bodyPr>
          <a:lstStyle/>
          <a:p>
            <a:r>
              <a:rPr lang="en-US" sz="1600" dirty="0"/>
              <a:t>This is the </a:t>
            </a:r>
            <a:r>
              <a:rPr lang="en-US" sz="1600" dirty="0" err="1"/>
              <a:t>GenPept</a:t>
            </a:r>
            <a:r>
              <a:rPr lang="en-US" sz="1600" dirty="0"/>
              <a:t> entry view but you can change it to just see the protein sequence in </a:t>
            </a:r>
            <a:r>
              <a:rPr lang="en-US" sz="1600" dirty="0" err="1"/>
              <a:t>fasta</a:t>
            </a:r>
            <a:r>
              <a:rPr lang="en-US" sz="1600" dirty="0"/>
              <a:t> format here</a:t>
            </a:r>
          </a:p>
        </p:txBody>
      </p:sp>
      <p:cxnSp>
        <p:nvCxnSpPr>
          <p:cNvPr id="7" name="Straight Arrow Connector 6">
            <a:extLst>
              <a:ext uri="{FF2B5EF4-FFF2-40B4-BE49-F238E27FC236}">
                <a16:creationId xmlns:a16="http://schemas.microsoft.com/office/drawing/2014/main" id="{6CE50E87-1559-1D75-EB32-0A7E7D34EDF4}"/>
              </a:ext>
            </a:extLst>
          </p:cNvPr>
          <p:cNvCxnSpPr>
            <a:cxnSpLocks/>
          </p:cNvCxnSpPr>
          <p:nvPr/>
        </p:nvCxnSpPr>
        <p:spPr>
          <a:xfrm flipV="1">
            <a:off x="2771192" y="2789857"/>
            <a:ext cx="1418253" cy="3265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1A99896-1CD6-2A20-8407-BDFA7F83CFF1}"/>
              </a:ext>
            </a:extLst>
          </p:cNvPr>
          <p:cNvSpPr txBox="1"/>
          <p:nvPr/>
        </p:nvSpPr>
        <p:spPr>
          <a:xfrm>
            <a:off x="9864013" y="754306"/>
            <a:ext cx="2086947" cy="830997"/>
          </a:xfrm>
          <a:prstGeom prst="rect">
            <a:avLst/>
          </a:prstGeom>
          <a:noFill/>
        </p:spPr>
        <p:txBody>
          <a:bodyPr wrap="square" rtlCol="0">
            <a:spAutoFit/>
          </a:bodyPr>
          <a:lstStyle/>
          <a:p>
            <a:r>
              <a:rPr lang="en-US" sz="1600" dirty="0"/>
              <a:t>You can also download data for this entry in different formats here </a:t>
            </a:r>
          </a:p>
        </p:txBody>
      </p:sp>
      <p:cxnSp>
        <p:nvCxnSpPr>
          <p:cNvPr id="10" name="Straight Arrow Connector 9">
            <a:extLst>
              <a:ext uri="{FF2B5EF4-FFF2-40B4-BE49-F238E27FC236}">
                <a16:creationId xmlns:a16="http://schemas.microsoft.com/office/drawing/2014/main" id="{C330398F-21B3-CDB7-4366-F398A33D5A7B}"/>
              </a:ext>
            </a:extLst>
          </p:cNvPr>
          <p:cNvCxnSpPr>
            <a:cxnSpLocks/>
            <a:stCxn id="9" idx="1"/>
          </p:cNvCxnSpPr>
          <p:nvPr/>
        </p:nvCxnSpPr>
        <p:spPr>
          <a:xfrm flipH="1">
            <a:off x="8882743" y="1169805"/>
            <a:ext cx="981270" cy="7989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368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DCE5F-C9EB-15B1-8C6A-B433D74D568C}"/>
              </a:ext>
            </a:extLst>
          </p:cNvPr>
          <p:cNvSpPr txBox="1">
            <a:spLocks/>
          </p:cNvSpPr>
          <p:nvPr/>
        </p:nvSpPr>
        <p:spPr>
          <a:xfrm>
            <a:off x="520959" y="318473"/>
            <a:ext cx="10515600" cy="903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2060"/>
                </a:solidFill>
              </a:rPr>
              <a:t>Tutorial: How to use NCBI BLAST</a:t>
            </a:r>
          </a:p>
        </p:txBody>
      </p:sp>
      <p:sp>
        <p:nvSpPr>
          <p:cNvPr id="3" name="TextBox 2">
            <a:extLst>
              <a:ext uri="{FF2B5EF4-FFF2-40B4-BE49-F238E27FC236}">
                <a16:creationId xmlns:a16="http://schemas.microsoft.com/office/drawing/2014/main" id="{7BC415F5-450E-8583-E3EC-B58ED4FF9D35}"/>
              </a:ext>
            </a:extLst>
          </p:cNvPr>
          <p:cNvSpPr txBox="1"/>
          <p:nvPr/>
        </p:nvSpPr>
        <p:spPr>
          <a:xfrm>
            <a:off x="181015" y="1465845"/>
            <a:ext cx="5352038" cy="304698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highlight>
                  <a:srgbClr val="FFFF00"/>
                </a:highlight>
              </a:rPr>
              <a:t>BLAST</a:t>
            </a:r>
            <a:r>
              <a:rPr lang="en-US" dirty="0"/>
              <a:t> stands for </a:t>
            </a:r>
            <a:r>
              <a:rPr lang="en-US" u="sng" dirty="0">
                <a:highlight>
                  <a:srgbClr val="FFFF00"/>
                </a:highlight>
              </a:rPr>
              <a:t>B</a:t>
            </a:r>
            <a:r>
              <a:rPr lang="en-US" dirty="0"/>
              <a:t>asic </a:t>
            </a:r>
            <a:r>
              <a:rPr lang="en-US" u="sng" dirty="0">
                <a:highlight>
                  <a:srgbClr val="FFFF00"/>
                </a:highlight>
              </a:rPr>
              <a:t>L</a:t>
            </a:r>
            <a:r>
              <a:rPr lang="en-US" dirty="0"/>
              <a:t>ocal </a:t>
            </a:r>
            <a:r>
              <a:rPr lang="en-US" u="sng" dirty="0">
                <a:highlight>
                  <a:srgbClr val="FFFF00"/>
                </a:highlight>
              </a:rPr>
              <a:t>A</a:t>
            </a:r>
            <a:r>
              <a:rPr lang="en-US" dirty="0"/>
              <a:t>lignment </a:t>
            </a:r>
            <a:r>
              <a:rPr lang="en-US" u="sng" dirty="0">
                <a:highlight>
                  <a:srgbClr val="FFFF00"/>
                </a:highlight>
              </a:rPr>
              <a:t>S</a:t>
            </a:r>
            <a:r>
              <a:rPr lang="en-US" dirty="0"/>
              <a:t>earch </a:t>
            </a:r>
            <a:r>
              <a:rPr lang="en-US" u="sng" dirty="0">
                <a:highlight>
                  <a:srgbClr val="FFFF00"/>
                </a:highlight>
              </a:rPr>
              <a:t>T</a:t>
            </a:r>
            <a:r>
              <a:rPr lang="en-US" dirty="0"/>
              <a:t>ool</a:t>
            </a:r>
          </a:p>
          <a:p>
            <a:pPr marL="285750" indent="-285750">
              <a:spcAft>
                <a:spcPts val="1200"/>
              </a:spcAft>
              <a:buFont typeface="Arial" panose="020B0604020202020204" pitchFamily="34" charset="0"/>
              <a:buChar char="•"/>
            </a:pPr>
            <a:r>
              <a:rPr lang="en-US" dirty="0"/>
              <a:t>We use BLAST when we have a </a:t>
            </a:r>
            <a:r>
              <a:rPr lang="en-US" u="sng" dirty="0"/>
              <a:t>query sequence </a:t>
            </a:r>
            <a:r>
              <a:rPr lang="en-US" dirty="0"/>
              <a:t>and we want to find </a:t>
            </a:r>
            <a:r>
              <a:rPr lang="en-US" u="sng" dirty="0"/>
              <a:t>similar/related sequences </a:t>
            </a:r>
            <a:r>
              <a:rPr lang="en-US" dirty="0"/>
              <a:t>in the NCBI databases</a:t>
            </a:r>
          </a:p>
          <a:p>
            <a:pPr marL="285750" indent="-285750">
              <a:spcAft>
                <a:spcPts val="1200"/>
              </a:spcAft>
              <a:buFont typeface="Arial" panose="020B0604020202020204" pitchFamily="34" charset="0"/>
              <a:buChar char="•"/>
            </a:pPr>
            <a:r>
              <a:rPr lang="en-US" dirty="0"/>
              <a:t>Very useful for finding </a:t>
            </a:r>
            <a:r>
              <a:rPr lang="en-US" u="sng" dirty="0"/>
              <a:t>homologous genes </a:t>
            </a:r>
            <a:r>
              <a:rPr lang="en-US" dirty="0"/>
              <a:t>i.e.: related genes in different species</a:t>
            </a:r>
          </a:p>
          <a:p>
            <a:pPr marL="285750" indent="-285750">
              <a:spcAft>
                <a:spcPts val="1200"/>
              </a:spcAft>
              <a:buFont typeface="Arial" panose="020B0604020202020204" pitchFamily="34" charset="0"/>
              <a:buChar char="•"/>
            </a:pPr>
            <a:r>
              <a:rPr lang="en-US" dirty="0"/>
              <a:t>Different BLAST versions: the one you use is dependent on the type of query sequence and the database you want to search against.</a:t>
            </a:r>
          </a:p>
        </p:txBody>
      </p:sp>
      <p:pic>
        <p:nvPicPr>
          <p:cNvPr id="5" name="Picture 4">
            <a:extLst>
              <a:ext uri="{FF2B5EF4-FFF2-40B4-BE49-F238E27FC236}">
                <a16:creationId xmlns:a16="http://schemas.microsoft.com/office/drawing/2014/main" id="{2D43A8BA-D1DB-B401-8E35-C449AA8AFCB7}"/>
              </a:ext>
            </a:extLst>
          </p:cNvPr>
          <p:cNvPicPr>
            <a:picLocks noChangeAspect="1"/>
          </p:cNvPicPr>
          <p:nvPr/>
        </p:nvPicPr>
        <p:blipFill>
          <a:blip r:embed="rId2"/>
          <a:stretch>
            <a:fillRect/>
          </a:stretch>
        </p:blipFill>
        <p:spPr>
          <a:xfrm>
            <a:off x="5915608" y="2831580"/>
            <a:ext cx="6020732" cy="3707947"/>
          </a:xfrm>
          <a:prstGeom prst="rect">
            <a:avLst/>
          </a:prstGeom>
        </p:spPr>
      </p:pic>
    </p:spTree>
    <p:extLst>
      <p:ext uri="{BB962C8B-B14F-4D97-AF65-F5344CB8AC3E}">
        <p14:creationId xmlns:p14="http://schemas.microsoft.com/office/powerpoint/2010/main" val="2125248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CA2E72F-9CE4-2AE4-A3AB-4D7986E48E50}"/>
              </a:ext>
            </a:extLst>
          </p:cNvPr>
          <p:cNvPicPr>
            <a:picLocks noChangeAspect="1"/>
          </p:cNvPicPr>
          <p:nvPr/>
        </p:nvPicPr>
        <p:blipFill>
          <a:blip r:embed="rId2"/>
          <a:stretch>
            <a:fillRect/>
          </a:stretch>
        </p:blipFill>
        <p:spPr>
          <a:xfrm>
            <a:off x="3840996" y="1059241"/>
            <a:ext cx="8033024" cy="5567190"/>
          </a:xfrm>
          <a:prstGeom prst="rect">
            <a:avLst/>
          </a:prstGeom>
        </p:spPr>
      </p:pic>
      <p:sp>
        <p:nvSpPr>
          <p:cNvPr id="4" name="TextBox 3">
            <a:extLst>
              <a:ext uri="{FF2B5EF4-FFF2-40B4-BE49-F238E27FC236}">
                <a16:creationId xmlns:a16="http://schemas.microsoft.com/office/drawing/2014/main" id="{D42B96D5-9B52-3A4D-D5F1-499F9A5551A6}"/>
              </a:ext>
            </a:extLst>
          </p:cNvPr>
          <p:cNvSpPr txBox="1"/>
          <p:nvPr/>
        </p:nvSpPr>
        <p:spPr>
          <a:xfrm>
            <a:off x="106878" y="1261121"/>
            <a:ext cx="2790701" cy="923330"/>
          </a:xfrm>
          <a:prstGeom prst="rect">
            <a:avLst/>
          </a:prstGeom>
          <a:noFill/>
        </p:spPr>
        <p:txBody>
          <a:bodyPr wrap="square" rtlCol="0">
            <a:spAutoFit/>
          </a:bodyPr>
          <a:lstStyle/>
          <a:p>
            <a:r>
              <a:rPr lang="en-US" dirty="0"/>
              <a:t>Paste accession number or query sequence in the search box</a:t>
            </a:r>
          </a:p>
        </p:txBody>
      </p:sp>
      <p:cxnSp>
        <p:nvCxnSpPr>
          <p:cNvPr id="6" name="Straight Arrow Connector 5">
            <a:extLst>
              <a:ext uri="{FF2B5EF4-FFF2-40B4-BE49-F238E27FC236}">
                <a16:creationId xmlns:a16="http://schemas.microsoft.com/office/drawing/2014/main" id="{6ACD7850-79DB-9D1D-2B59-CFD234E20CB9}"/>
              </a:ext>
            </a:extLst>
          </p:cNvPr>
          <p:cNvCxnSpPr>
            <a:cxnSpLocks/>
          </p:cNvCxnSpPr>
          <p:nvPr/>
        </p:nvCxnSpPr>
        <p:spPr>
          <a:xfrm>
            <a:off x="2541319" y="1923802"/>
            <a:ext cx="1460665" cy="6004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246162B-A725-DC0D-89C7-6E4CB3B70CFF}"/>
              </a:ext>
            </a:extLst>
          </p:cNvPr>
          <p:cNvSpPr txBox="1"/>
          <p:nvPr/>
        </p:nvSpPr>
        <p:spPr>
          <a:xfrm>
            <a:off x="154378" y="3525630"/>
            <a:ext cx="3051959" cy="646331"/>
          </a:xfrm>
          <a:prstGeom prst="rect">
            <a:avLst/>
          </a:prstGeom>
          <a:noFill/>
        </p:spPr>
        <p:txBody>
          <a:bodyPr wrap="square" rtlCol="0">
            <a:spAutoFit/>
          </a:bodyPr>
          <a:lstStyle/>
          <a:p>
            <a:pPr marL="342900" indent="-342900">
              <a:buFont typeface="+mj-lt"/>
              <a:buAutoNum type="arabicPeriod"/>
            </a:pPr>
            <a:r>
              <a:rPr lang="en-US" dirty="0"/>
              <a:t>Choose the NCBI database you want to search</a:t>
            </a:r>
          </a:p>
        </p:txBody>
      </p:sp>
      <p:cxnSp>
        <p:nvCxnSpPr>
          <p:cNvPr id="8" name="Straight Arrow Connector 7">
            <a:extLst>
              <a:ext uri="{FF2B5EF4-FFF2-40B4-BE49-F238E27FC236}">
                <a16:creationId xmlns:a16="http://schemas.microsoft.com/office/drawing/2014/main" id="{AB4E77F3-F21D-6309-E617-72BEDC946B79}"/>
              </a:ext>
            </a:extLst>
          </p:cNvPr>
          <p:cNvCxnSpPr>
            <a:cxnSpLocks/>
          </p:cNvCxnSpPr>
          <p:nvPr/>
        </p:nvCxnSpPr>
        <p:spPr>
          <a:xfrm>
            <a:off x="2634342" y="3997846"/>
            <a:ext cx="2436422" cy="5919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92775D1-FF8D-2ACF-3B78-F022479ECF5E}"/>
              </a:ext>
            </a:extLst>
          </p:cNvPr>
          <p:cNvSpPr txBox="1"/>
          <p:nvPr/>
        </p:nvSpPr>
        <p:spPr>
          <a:xfrm>
            <a:off x="154379" y="4429496"/>
            <a:ext cx="3051958" cy="923330"/>
          </a:xfrm>
          <a:prstGeom prst="rect">
            <a:avLst/>
          </a:prstGeom>
          <a:noFill/>
        </p:spPr>
        <p:txBody>
          <a:bodyPr wrap="square" rtlCol="0">
            <a:spAutoFit/>
          </a:bodyPr>
          <a:lstStyle/>
          <a:p>
            <a:pPr marL="342900" indent="-342900">
              <a:buFont typeface="+mj-lt"/>
              <a:buAutoNum type="arabicPeriod" startAt="2"/>
            </a:pPr>
            <a:r>
              <a:rPr lang="en-US" dirty="0"/>
              <a:t>Choose the organisms where you want to search for matches (if you know)</a:t>
            </a:r>
          </a:p>
        </p:txBody>
      </p:sp>
      <p:cxnSp>
        <p:nvCxnSpPr>
          <p:cNvPr id="11" name="Straight Arrow Connector 10">
            <a:extLst>
              <a:ext uri="{FF2B5EF4-FFF2-40B4-BE49-F238E27FC236}">
                <a16:creationId xmlns:a16="http://schemas.microsoft.com/office/drawing/2014/main" id="{AAF8CA44-D7EC-0D67-F624-24C148522159}"/>
              </a:ext>
            </a:extLst>
          </p:cNvPr>
          <p:cNvCxnSpPr>
            <a:cxnSpLocks/>
          </p:cNvCxnSpPr>
          <p:nvPr/>
        </p:nvCxnSpPr>
        <p:spPr>
          <a:xfrm>
            <a:off x="2921330" y="4678877"/>
            <a:ext cx="1080654" cy="2432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8BE388E-AB50-6376-BC5F-9FFF86CCE22D}"/>
              </a:ext>
            </a:extLst>
          </p:cNvPr>
          <p:cNvSpPr txBox="1"/>
          <p:nvPr/>
        </p:nvSpPr>
        <p:spPr>
          <a:xfrm>
            <a:off x="154379" y="2524237"/>
            <a:ext cx="2766951" cy="923330"/>
          </a:xfrm>
          <a:prstGeom prst="rect">
            <a:avLst/>
          </a:prstGeom>
          <a:noFill/>
        </p:spPr>
        <p:txBody>
          <a:bodyPr wrap="square" rtlCol="0">
            <a:spAutoFit/>
          </a:bodyPr>
          <a:lstStyle/>
          <a:p>
            <a:r>
              <a:rPr lang="en-US" dirty="0">
                <a:highlight>
                  <a:srgbClr val="FFFF00"/>
                </a:highlight>
              </a:rPr>
              <a:t>Try and narrow the search space to get more specific results more quickly:</a:t>
            </a:r>
          </a:p>
        </p:txBody>
      </p:sp>
      <p:sp>
        <p:nvSpPr>
          <p:cNvPr id="20" name="Title 1">
            <a:extLst>
              <a:ext uri="{FF2B5EF4-FFF2-40B4-BE49-F238E27FC236}">
                <a16:creationId xmlns:a16="http://schemas.microsoft.com/office/drawing/2014/main" id="{1E4DE81C-8422-CA91-D90E-64799456AF07}"/>
              </a:ext>
            </a:extLst>
          </p:cNvPr>
          <p:cNvSpPr txBox="1">
            <a:spLocks/>
          </p:cNvSpPr>
          <p:nvPr/>
        </p:nvSpPr>
        <p:spPr>
          <a:xfrm>
            <a:off x="154378" y="119777"/>
            <a:ext cx="10515600" cy="903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2060"/>
                </a:solidFill>
              </a:rPr>
              <a:t>Tutorial: How to use NCBI BLAST</a:t>
            </a:r>
          </a:p>
        </p:txBody>
      </p:sp>
    </p:spTree>
    <p:extLst>
      <p:ext uri="{BB962C8B-B14F-4D97-AF65-F5344CB8AC3E}">
        <p14:creationId xmlns:p14="http://schemas.microsoft.com/office/powerpoint/2010/main" val="383972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D0BB-63CC-2C5D-985F-2E4238CDD768}"/>
              </a:ext>
            </a:extLst>
          </p:cNvPr>
          <p:cNvSpPr txBox="1">
            <a:spLocks/>
          </p:cNvSpPr>
          <p:nvPr/>
        </p:nvSpPr>
        <p:spPr>
          <a:xfrm>
            <a:off x="249381" y="213935"/>
            <a:ext cx="10515600" cy="903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2060"/>
                </a:solidFill>
              </a:rPr>
              <a:t>Tutorial: How to use NCBI BLAST</a:t>
            </a:r>
          </a:p>
        </p:txBody>
      </p:sp>
      <p:pic>
        <p:nvPicPr>
          <p:cNvPr id="4" name="Picture 3">
            <a:extLst>
              <a:ext uri="{FF2B5EF4-FFF2-40B4-BE49-F238E27FC236}">
                <a16:creationId xmlns:a16="http://schemas.microsoft.com/office/drawing/2014/main" id="{4FB104A0-9DB9-48F8-C79A-7258B3DC9B5F}"/>
              </a:ext>
            </a:extLst>
          </p:cNvPr>
          <p:cNvPicPr>
            <a:picLocks noChangeAspect="1"/>
          </p:cNvPicPr>
          <p:nvPr/>
        </p:nvPicPr>
        <p:blipFill>
          <a:blip r:embed="rId2"/>
          <a:stretch>
            <a:fillRect/>
          </a:stretch>
        </p:blipFill>
        <p:spPr>
          <a:xfrm>
            <a:off x="3693226" y="1460665"/>
            <a:ext cx="8114876" cy="4441554"/>
          </a:xfrm>
          <a:prstGeom prst="rect">
            <a:avLst/>
          </a:prstGeom>
        </p:spPr>
      </p:pic>
      <p:sp>
        <p:nvSpPr>
          <p:cNvPr id="5" name="TextBox 4">
            <a:extLst>
              <a:ext uri="{FF2B5EF4-FFF2-40B4-BE49-F238E27FC236}">
                <a16:creationId xmlns:a16="http://schemas.microsoft.com/office/drawing/2014/main" id="{62A12870-C138-1C27-27E5-A25CA702ED64}"/>
              </a:ext>
            </a:extLst>
          </p:cNvPr>
          <p:cNvSpPr txBox="1"/>
          <p:nvPr/>
        </p:nvSpPr>
        <p:spPr>
          <a:xfrm>
            <a:off x="383898" y="5035137"/>
            <a:ext cx="2636322" cy="646331"/>
          </a:xfrm>
          <a:prstGeom prst="rect">
            <a:avLst/>
          </a:prstGeom>
          <a:noFill/>
        </p:spPr>
        <p:txBody>
          <a:bodyPr wrap="square" rtlCol="0">
            <a:spAutoFit/>
          </a:bodyPr>
          <a:lstStyle/>
          <a:p>
            <a:r>
              <a:rPr lang="en-US" dirty="0"/>
              <a:t>List of similar sequences found</a:t>
            </a:r>
          </a:p>
        </p:txBody>
      </p:sp>
      <p:cxnSp>
        <p:nvCxnSpPr>
          <p:cNvPr id="7" name="Straight Arrow Connector 6">
            <a:extLst>
              <a:ext uri="{FF2B5EF4-FFF2-40B4-BE49-F238E27FC236}">
                <a16:creationId xmlns:a16="http://schemas.microsoft.com/office/drawing/2014/main" id="{4E435515-4D0E-163E-2819-E98AF41600A7}"/>
              </a:ext>
            </a:extLst>
          </p:cNvPr>
          <p:cNvCxnSpPr/>
          <p:nvPr/>
        </p:nvCxnSpPr>
        <p:spPr>
          <a:xfrm>
            <a:off x="3146961" y="5379522"/>
            <a:ext cx="71252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829783C-D43C-7C0E-293B-D60F914CD4F2}"/>
              </a:ext>
            </a:extLst>
          </p:cNvPr>
          <p:cNvSpPr/>
          <p:nvPr/>
        </p:nvSpPr>
        <p:spPr>
          <a:xfrm>
            <a:off x="10117777" y="4429496"/>
            <a:ext cx="748145" cy="1567543"/>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D7A8EDB-A7DE-8D9D-E4E4-CD03AA36D847}"/>
              </a:ext>
            </a:extLst>
          </p:cNvPr>
          <p:cNvSpPr txBox="1"/>
          <p:nvPr/>
        </p:nvSpPr>
        <p:spPr>
          <a:xfrm>
            <a:off x="383898" y="1629159"/>
            <a:ext cx="2766950" cy="2893100"/>
          </a:xfrm>
          <a:prstGeom prst="rect">
            <a:avLst/>
          </a:prstGeom>
          <a:noFill/>
        </p:spPr>
        <p:txBody>
          <a:bodyPr wrap="square" rtlCol="0">
            <a:spAutoFit/>
          </a:bodyPr>
          <a:lstStyle/>
          <a:p>
            <a:pPr>
              <a:spcAft>
                <a:spcPts val="1200"/>
              </a:spcAft>
            </a:pPr>
            <a:r>
              <a:rPr lang="en-US" dirty="0">
                <a:highlight>
                  <a:srgbClr val="FFFF00"/>
                </a:highlight>
              </a:rPr>
              <a:t>Important numbers:</a:t>
            </a:r>
          </a:p>
          <a:p>
            <a:pPr marL="285750" indent="-285750">
              <a:spcAft>
                <a:spcPts val="1200"/>
              </a:spcAft>
              <a:buFont typeface="Arial" panose="020B0604020202020204" pitchFamily="34" charset="0"/>
              <a:buChar char="•"/>
            </a:pPr>
            <a:r>
              <a:rPr lang="en-US" dirty="0">
                <a:highlight>
                  <a:srgbClr val="FFFF00"/>
                </a:highlight>
              </a:rPr>
              <a:t>E value: </a:t>
            </a:r>
            <a:r>
              <a:rPr lang="en-US" dirty="0"/>
              <a:t>Smaller the better. Number of results we can expect to see by chance</a:t>
            </a:r>
          </a:p>
          <a:p>
            <a:pPr marL="285750" indent="-285750">
              <a:spcAft>
                <a:spcPts val="1200"/>
              </a:spcAft>
              <a:buFont typeface="Arial" panose="020B0604020202020204" pitchFamily="34" charset="0"/>
              <a:buChar char="•"/>
            </a:pPr>
            <a:r>
              <a:rPr lang="en-US" dirty="0">
                <a:highlight>
                  <a:srgbClr val="FFFF00"/>
                </a:highlight>
              </a:rPr>
              <a:t>Percent Identity: </a:t>
            </a:r>
            <a:r>
              <a:rPr lang="en-US" dirty="0"/>
              <a:t>Higher the better. How well does this result match the query sequence</a:t>
            </a:r>
          </a:p>
        </p:txBody>
      </p:sp>
      <p:cxnSp>
        <p:nvCxnSpPr>
          <p:cNvPr id="12" name="Straight Arrow Connector 11">
            <a:extLst>
              <a:ext uri="{FF2B5EF4-FFF2-40B4-BE49-F238E27FC236}">
                <a16:creationId xmlns:a16="http://schemas.microsoft.com/office/drawing/2014/main" id="{C544351E-3FEC-BDEC-7980-454C4E92FB13}"/>
              </a:ext>
            </a:extLst>
          </p:cNvPr>
          <p:cNvCxnSpPr>
            <a:cxnSpLocks/>
          </p:cNvCxnSpPr>
          <p:nvPr/>
        </p:nvCxnSpPr>
        <p:spPr>
          <a:xfrm>
            <a:off x="2517569" y="1816925"/>
            <a:ext cx="7493330" cy="2517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769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NCBI SRA — Raw Reads</a:t>
            </a:r>
          </a:p>
        </p:txBody>
      </p:sp>
      <p:sp>
        <p:nvSpPr>
          <p:cNvPr id="3" name="Content Placeholder 2"/>
          <p:cNvSpPr>
            <a:spLocks noGrp="1"/>
          </p:cNvSpPr>
          <p:nvPr>
            <p:ph idx="1"/>
          </p:nvPr>
        </p:nvSpPr>
        <p:spPr>
          <a:xfrm>
            <a:off x="838200" y="1825625"/>
            <a:ext cx="5152133" cy="4102564"/>
          </a:xfrm>
        </p:spPr>
        <p:txBody>
          <a:bodyPr/>
          <a:lstStyle/>
          <a:p>
            <a:r>
              <a:rPr dirty="0"/>
              <a:t>Archive of sequencing runs (short/long reads)</a:t>
            </a:r>
          </a:p>
          <a:p>
            <a:r>
              <a:rPr dirty="0"/>
              <a:t>Key fields: instrument, platform, metadata</a:t>
            </a:r>
          </a:p>
          <a:p>
            <a:r>
              <a:rPr dirty="0"/>
              <a:t>Download via web or CLI (</a:t>
            </a:r>
            <a:r>
              <a:rPr dirty="0" err="1"/>
              <a:t>fasterq</a:t>
            </a:r>
            <a:r>
              <a:rPr dirty="0"/>
              <a:t>-dump/prefetch)</a:t>
            </a:r>
          </a:p>
          <a:p>
            <a:r>
              <a:rPr dirty="0"/>
              <a:t>Linkage: SRA run ↔ </a:t>
            </a:r>
            <a:r>
              <a:rPr dirty="0" err="1"/>
              <a:t>BioSample</a:t>
            </a:r>
            <a:r>
              <a:rPr dirty="0"/>
              <a:t> ↔ </a:t>
            </a:r>
            <a:r>
              <a:rPr dirty="0" err="1"/>
              <a:t>BioProject</a:t>
            </a:r>
            <a:endParaRPr dirty="0"/>
          </a:p>
        </p:txBody>
      </p:sp>
      <p:pic>
        <p:nvPicPr>
          <p:cNvPr id="4" name="Picture 3">
            <a:extLst>
              <a:ext uri="{FF2B5EF4-FFF2-40B4-BE49-F238E27FC236}">
                <a16:creationId xmlns:a16="http://schemas.microsoft.com/office/drawing/2014/main" id="{47A696F5-A0A2-04F8-52C8-78DF159A22DB}"/>
              </a:ext>
            </a:extLst>
          </p:cNvPr>
          <p:cNvPicPr>
            <a:picLocks noChangeAspect="1"/>
          </p:cNvPicPr>
          <p:nvPr/>
        </p:nvPicPr>
        <p:blipFill>
          <a:blip r:embed="rId3"/>
          <a:stretch>
            <a:fillRect/>
          </a:stretch>
        </p:blipFill>
        <p:spPr>
          <a:xfrm>
            <a:off x="6096000" y="2366047"/>
            <a:ext cx="5152133" cy="26924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GISAID — What It Is</a:t>
            </a:r>
          </a:p>
        </p:txBody>
      </p:sp>
      <p:sp>
        <p:nvSpPr>
          <p:cNvPr id="3" name="Content Placeholder 2"/>
          <p:cNvSpPr>
            <a:spLocks noGrp="1"/>
          </p:cNvSpPr>
          <p:nvPr>
            <p:ph idx="1"/>
          </p:nvPr>
        </p:nvSpPr>
        <p:spPr>
          <a:xfrm>
            <a:off x="838200" y="1994167"/>
            <a:ext cx="10515600" cy="2869665"/>
          </a:xfrm>
        </p:spPr>
        <p:txBody>
          <a:bodyPr/>
          <a:lstStyle/>
          <a:p>
            <a:r>
              <a:rPr dirty="0"/>
              <a:t>Global Initiative on Sharing All Influenza Data (also </a:t>
            </a:r>
            <a:r>
              <a:rPr dirty="0" err="1"/>
              <a:t>EpiCoV</a:t>
            </a:r>
            <a:r>
              <a:rPr dirty="0"/>
              <a:t> for SARS‑CoV‑2)</a:t>
            </a:r>
          </a:p>
          <a:p>
            <a:r>
              <a:rPr dirty="0"/>
              <a:t>Emphasis on data access agreements and acknowledgment of submitters</a:t>
            </a:r>
          </a:p>
          <a:p>
            <a:r>
              <a:rPr dirty="0"/>
              <a:t>Curated metadata; widely used for genomic surveillance</a:t>
            </a:r>
          </a:p>
        </p:txBody>
      </p:sp>
      <p:pic>
        <p:nvPicPr>
          <p:cNvPr id="4" name="Picture 3">
            <a:extLst>
              <a:ext uri="{FF2B5EF4-FFF2-40B4-BE49-F238E27FC236}">
                <a16:creationId xmlns:a16="http://schemas.microsoft.com/office/drawing/2014/main" id="{FFE00211-769C-5CAE-0E4B-F7660F57CBA2}"/>
              </a:ext>
            </a:extLst>
          </p:cNvPr>
          <p:cNvPicPr>
            <a:picLocks noChangeAspect="1"/>
          </p:cNvPicPr>
          <p:nvPr/>
        </p:nvPicPr>
        <p:blipFill>
          <a:blip r:embed="rId3"/>
          <a:stretch>
            <a:fillRect/>
          </a:stretch>
        </p:blipFill>
        <p:spPr>
          <a:xfrm>
            <a:off x="7119992" y="4721365"/>
            <a:ext cx="4562582" cy="16875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Learning Objectives</a:t>
            </a:r>
          </a:p>
        </p:txBody>
      </p:sp>
      <p:sp>
        <p:nvSpPr>
          <p:cNvPr id="3" name="Content Placeholder 2"/>
          <p:cNvSpPr>
            <a:spLocks noGrp="1"/>
          </p:cNvSpPr>
          <p:nvPr>
            <p:ph idx="1"/>
          </p:nvPr>
        </p:nvSpPr>
        <p:spPr/>
        <p:txBody>
          <a:bodyPr>
            <a:normAutofit/>
          </a:bodyPr>
          <a:lstStyle/>
          <a:p>
            <a:r>
              <a:t>Explain DNA, RNA, and protein structure/function and the central dogma.</a:t>
            </a:r>
          </a:p>
          <a:p>
            <a:r>
              <a:t>Interpret gene structure (exon/intron/UTRs), reading frames, codons, and basic mutation types.</a:t>
            </a:r>
          </a:p>
          <a:p>
            <a:r>
              <a:t>Recognize common sequence file formats and identifiers.</a:t>
            </a:r>
          </a:p>
          <a:p>
            <a:r>
              <a:t>Navigate NCBI, GISAID, Ensembl, and UniProt to connect sequences, variants, and annotations.</a:t>
            </a:r>
          </a:p>
          <a:p>
            <a:r>
              <a:t>Run quick lookups: BLAST (NCBI), VEP (Ensembl), features in UniProt.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UniProt — What It Is</a:t>
            </a:r>
          </a:p>
        </p:txBody>
      </p:sp>
      <p:sp>
        <p:nvSpPr>
          <p:cNvPr id="3" name="Content Placeholder 2"/>
          <p:cNvSpPr>
            <a:spLocks noGrp="1"/>
          </p:cNvSpPr>
          <p:nvPr>
            <p:ph idx="1"/>
          </p:nvPr>
        </p:nvSpPr>
        <p:spPr/>
        <p:txBody>
          <a:bodyPr/>
          <a:lstStyle/>
          <a:p>
            <a:r>
              <a:rPr dirty="0"/>
              <a:t>Comprehensive protein knowledgebase</a:t>
            </a:r>
          </a:p>
          <a:p>
            <a:r>
              <a:rPr dirty="0"/>
              <a:t>Swiss‑</a:t>
            </a:r>
            <a:r>
              <a:rPr dirty="0" err="1"/>
              <a:t>Prot</a:t>
            </a:r>
            <a:r>
              <a:rPr dirty="0"/>
              <a:t> (reviewed) vs </a:t>
            </a:r>
            <a:r>
              <a:rPr dirty="0" err="1"/>
              <a:t>TrEMBL</a:t>
            </a:r>
            <a:r>
              <a:rPr dirty="0"/>
              <a:t> (unreviewed)</a:t>
            </a:r>
          </a:p>
          <a:p>
            <a:r>
              <a:rPr dirty="0"/>
              <a:t>Annotations: domains, active sites, PTMs, subcellular location</a:t>
            </a:r>
          </a:p>
          <a:p>
            <a:r>
              <a:rPr dirty="0"/>
              <a:t>Cross‑links to PDB/</a:t>
            </a:r>
            <a:r>
              <a:rPr dirty="0" err="1"/>
              <a:t>AlphaFold</a:t>
            </a:r>
            <a:r>
              <a:rPr dirty="0"/>
              <a:t>, </a:t>
            </a:r>
            <a:r>
              <a:rPr dirty="0" err="1"/>
              <a:t>Ensembl</a:t>
            </a:r>
            <a:r>
              <a:rPr dirty="0"/>
              <a:t>, NCBI</a:t>
            </a:r>
          </a:p>
        </p:txBody>
      </p:sp>
      <p:pic>
        <p:nvPicPr>
          <p:cNvPr id="4" name="Picture 3">
            <a:extLst>
              <a:ext uri="{FF2B5EF4-FFF2-40B4-BE49-F238E27FC236}">
                <a16:creationId xmlns:a16="http://schemas.microsoft.com/office/drawing/2014/main" id="{431F34B9-A4EF-A84A-4AF8-00FCF8374679}"/>
              </a:ext>
            </a:extLst>
          </p:cNvPr>
          <p:cNvPicPr>
            <a:picLocks noChangeAspect="1"/>
          </p:cNvPicPr>
          <p:nvPr/>
        </p:nvPicPr>
        <p:blipFill>
          <a:blip r:embed="rId3"/>
          <a:stretch>
            <a:fillRect/>
          </a:stretch>
        </p:blipFill>
        <p:spPr>
          <a:xfrm>
            <a:off x="7340071" y="4497248"/>
            <a:ext cx="4358869" cy="199562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Ensembl — What It Is</a:t>
            </a:r>
          </a:p>
        </p:txBody>
      </p:sp>
      <p:sp>
        <p:nvSpPr>
          <p:cNvPr id="3" name="Content Placeholder 2"/>
          <p:cNvSpPr>
            <a:spLocks noGrp="1"/>
          </p:cNvSpPr>
          <p:nvPr>
            <p:ph idx="1"/>
          </p:nvPr>
        </p:nvSpPr>
        <p:spPr/>
        <p:txBody>
          <a:bodyPr/>
          <a:lstStyle/>
          <a:p>
            <a:r>
              <a:rPr dirty="0"/>
              <a:t>Genome browser &amp; annotation project (EMBL‑EBI)</a:t>
            </a:r>
          </a:p>
          <a:p>
            <a:r>
              <a:rPr dirty="0"/>
              <a:t>Genes, transcripts/exons, variants, comparative genomics</a:t>
            </a:r>
          </a:p>
          <a:p>
            <a:r>
              <a:rPr dirty="0"/>
              <a:t>Cross‑references to NCBI &amp; </a:t>
            </a:r>
            <a:r>
              <a:rPr dirty="0" err="1"/>
              <a:t>UniProt</a:t>
            </a:r>
            <a:r>
              <a:rPr dirty="0"/>
              <a:t>; API &amp; </a:t>
            </a:r>
            <a:r>
              <a:rPr dirty="0" err="1"/>
              <a:t>BioMart</a:t>
            </a:r>
            <a:r>
              <a:rPr dirty="0"/>
              <a:t> for bulk queries</a:t>
            </a:r>
          </a:p>
        </p:txBody>
      </p:sp>
      <p:pic>
        <p:nvPicPr>
          <p:cNvPr id="4" name="Picture 2" descr="Ensembl Genome Browser">
            <a:extLst>
              <a:ext uri="{FF2B5EF4-FFF2-40B4-BE49-F238E27FC236}">
                <a16:creationId xmlns:a16="http://schemas.microsoft.com/office/drawing/2014/main" id="{0E6BE12F-AC4B-94CF-5A81-A57AF0A2D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3932" y="3542593"/>
            <a:ext cx="5835722" cy="29502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Quick</a:t>
            </a:r>
            <a:r>
              <a:rPr lang="en-US" dirty="0"/>
              <a:t>: </a:t>
            </a:r>
            <a:r>
              <a:rPr dirty="0"/>
              <a:t>Where to Find What</a:t>
            </a:r>
          </a:p>
        </p:txBody>
      </p:sp>
      <p:sp>
        <p:nvSpPr>
          <p:cNvPr id="3" name="Content Placeholder 2"/>
          <p:cNvSpPr>
            <a:spLocks noGrp="1"/>
          </p:cNvSpPr>
          <p:nvPr>
            <p:ph idx="1"/>
          </p:nvPr>
        </p:nvSpPr>
        <p:spPr/>
        <p:txBody>
          <a:bodyPr/>
          <a:lstStyle/>
          <a:p>
            <a:r>
              <a:rPr dirty="0"/>
              <a:t>NCBI: sequences, BLAST, SRA raw reads, taxonomy</a:t>
            </a:r>
          </a:p>
          <a:p>
            <a:r>
              <a:rPr dirty="0"/>
              <a:t>GISAID: curated pathogen genomes + metadata (with acknowledgments)</a:t>
            </a:r>
          </a:p>
          <a:p>
            <a:r>
              <a:rPr dirty="0" err="1"/>
              <a:t>Ensembl</a:t>
            </a:r>
            <a:r>
              <a:rPr dirty="0"/>
              <a:t>: genome browser, gene models, comparative genomics</a:t>
            </a:r>
          </a:p>
          <a:p>
            <a:r>
              <a:rPr dirty="0" err="1"/>
              <a:t>UniProt</a:t>
            </a:r>
            <a:r>
              <a:rPr dirty="0"/>
              <a:t>: protein function, domains, PTMs, variants, cross‑refs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Central Dogma Overview</a:t>
            </a:r>
          </a:p>
        </p:txBody>
      </p:sp>
      <p:sp>
        <p:nvSpPr>
          <p:cNvPr id="3" name="Content Placeholder 2"/>
          <p:cNvSpPr>
            <a:spLocks noGrp="1"/>
          </p:cNvSpPr>
          <p:nvPr>
            <p:ph idx="1"/>
          </p:nvPr>
        </p:nvSpPr>
        <p:spPr>
          <a:xfrm>
            <a:off x="291102" y="2071528"/>
            <a:ext cx="10972800" cy="2714944"/>
          </a:xfrm>
        </p:spPr>
        <p:txBody>
          <a:bodyPr/>
          <a:lstStyle/>
          <a:p>
            <a:r>
              <a:rPr dirty="0"/>
              <a:t>DNA → RNA → Protein</a:t>
            </a:r>
          </a:p>
          <a:p>
            <a:r>
              <a:rPr dirty="0"/>
              <a:t>Replication (DNA polymerases)</a:t>
            </a:r>
          </a:p>
          <a:p>
            <a:r>
              <a:rPr dirty="0"/>
              <a:t>Transcription (RNA polymerase → mRNA)</a:t>
            </a:r>
          </a:p>
          <a:p>
            <a:r>
              <a:rPr dirty="0"/>
              <a:t>Translation (ribosome uses mRNA codons → polypeptide)</a:t>
            </a:r>
          </a:p>
          <a:p>
            <a:r>
              <a:rPr dirty="0"/>
              <a:t>Regulation at each step controls expression &amp; phenotype</a:t>
            </a:r>
          </a:p>
        </p:txBody>
      </p:sp>
      <p:pic>
        <p:nvPicPr>
          <p:cNvPr id="4" name="Picture 3">
            <a:extLst>
              <a:ext uri="{FF2B5EF4-FFF2-40B4-BE49-F238E27FC236}">
                <a16:creationId xmlns:a16="http://schemas.microsoft.com/office/drawing/2014/main" id="{49379F28-C0AF-36EC-4026-DD7F88CEA9D3}"/>
              </a:ext>
            </a:extLst>
          </p:cNvPr>
          <p:cNvPicPr>
            <a:picLocks noChangeAspect="1"/>
          </p:cNvPicPr>
          <p:nvPr/>
        </p:nvPicPr>
        <p:blipFill>
          <a:blip r:embed="rId3"/>
          <a:stretch>
            <a:fillRect/>
          </a:stretch>
        </p:blipFill>
        <p:spPr>
          <a:xfrm>
            <a:off x="9321800" y="962132"/>
            <a:ext cx="2260600" cy="2324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Protein Basics</a:t>
            </a:r>
          </a:p>
        </p:txBody>
      </p:sp>
      <p:sp>
        <p:nvSpPr>
          <p:cNvPr id="3" name="Content Placeholder 2"/>
          <p:cNvSpPr>
            <a:spLocks noGrp="1"/>
          </p:cNvSpPr>
          <p:nvPr>
            <p:ph idx="1"/>
          </p:nvPr>
        </p:nvSpPr>
        <p:spPr>
          <a:xfrm>
            <a:off x="609600" y="1600201"/>
            <a:ext cx="7414517" cy="4636212"/>
          </a:xfrm>
        </p:spPr>
        <p:txBody>
          <a:bodyPr/>
          <a:lstStyle/>
          <a:p>
            <a:r>
              <a:rPr dirty="0"/>
              <a:t>Amino acids (20) → polypeptides</a:t>
            </a:r>
          </a:p>
          <a:p>
            <a:r>
              <a:rPr dirty="0"/>
              <a:t>Primary/secondary/tertiary/quaternary structure</a:t>
            </a:r>
          </a:p>
          <a:p>
            <a:r>
              <a:rPr dirty="0"/>
              <a:t>Motifs, domains, post-translational modifications (PTMs)</a:t>
            </a:r>
          </a:p>
          <a:p>
            <a:r>
              <a:rPr dirty="0"/>
              <a:t>Functions: enzymes, receptors, structural, transport, immune</a:t>
            </a:r>
          </a:p>
        </p:txBody>
      </p:sp>
      <p:pic>
        <p:nvPicPr>
          <p:cNvPr id="4" name="Picture 3">
            <a:extLst>
              <a:ext uri="{FF2B5EF4-FFF2-40B4-BE49-F238E27FC236}">
                <a16:creationId xmlns:a16="http://schemas.microsoft.com/office/drawing/2014/main" id="{A2D7BE29-EEE4-C657-28AC-C4619C1540EB}"/>
              </a:ext>
            </a:extLst>
          </p:cNvPr>
          <p:cNvPicPr>
            <a:picLocks noChangeAspect="1"/>
          </p:cNvPicPr>
          <p:nvPr/>
        </p:nvPicPr>
        <p:blipFill>
          <a:blip r:embed="rId3"/>
          <a:stretch>
            <a:fillRect/>
          </a:stretch>
        </p:blipFill>
        <p:spPr>
          <a:xfrm>
            <a:off x="7064125" y="2953777"/>
            <a:ext cx="4762500" cy="3175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Gene Structure &amp; Reading Frames</a:t>
            </a:r>
          </a:p>
        </p:txBody>
      </p:sp>
      <p:sp>
        <p:nvSpPr>
          <p:cNvPr id="3" name="Content Placeholder 2"/>
          <p:cNvSpPr>
            <a:spLocks noGrp="1"/>
          </p:cNvSpPr>
          <p:nvPr>
            <p:ph idx="1"/>
          </p:nvPr>
        </p:nvSpPr>
        <p:spPr>
          <a:xfrm>
            <a:off x="0" y="1579653"/>
            <a:ext cx="5907640" cy="4767404"/>
          </a:xfrm>
        </p:spPr>
        <p:txBody>
          <a:bodyPr/>
          <a:lstStyle/>
          <a:p>
            <a:r>
              <a:rPr dirty="0"/>
              <a:t>Promoter, 5′UTR, CDS (start ATG), stop (TAA/TAG/TGA), 3′UTR</a:t>
            </a:r>
          </a:p>
          <a:p>
            <a:r>
              <a:rPr dirty="0"/>
              <a:t>Open Reading Frames (ORFs) </a:t>
            </a:r>
            <a:endParaRPr lang="en-US" dirty="0"/>
          </a:p>
        </p:txBody>
      </p:sp>
      <p:pic>
        <p:nvPicPr>
          <p:cNvPr id="4" name="Picture 3">
            <a:extLst>
              <a:ext uri="{FF2B5EF4-FFF2-40B4-BE49-F238E27FC236}">
                <a16:creationId xmlns:a16="http://schemas.microsoft.com/office/drawing/2014/main" id="{588FEBBD-0EF5-AFAC-768E-9A5539B22FB4}"/>
              </a:ext>
            </a:extLst>
          </p:cNvPr>
          <p:cNvPicPr>
            <a:picLocks noChangeAspect="1"/>
          </p:cNvPicPr>
          <p:nvPr/>
        </p:nvPicPr>
        <p:blipFill>
          <a:blip r:embed="rId3"/>
          <a:stretch>
            <a:fillRect/>
          </a:stretch>
        </p:blipFill>
        <p:spPr>
          <a:xfrm>
            <a:off x="5381091" y="1417638"/>
            <a:ext cx="6457882" cy="3632559"/>
          </a:xfrm>
          <a:prstGeom prst="rect">
            <a:avLst/>
          </a:prstGeom>
        </p:spPr>
      </p:pic>
      <p:pic>
        <p:nvPicPr>
          <p:cNvPr id="5" name="Picture 4">
            <a:extLst>
              <a:ext uri="{FF2B5EF4-FFF2-40B4-BE49-F238E27FC236}">
                <a16:creationId xmlns:a16="http://schemas.microsoft.com/office/drawing/2014/main" id="{45436DF5-DF03-26E9-8D08-E493BC51C4E4}"/>
              </a:ext>
            </a:extLst>
          </p:cNvPr>
          <p:cNvPicPr>
            <a:picLocks noChangeAspect="1"/>
          </p:cNvPicPr>
          <p:nvPr/>
        </p:nvPicPr>
        <p:blipFill rotWithShape="1">
          <a:blip r:embed="rId4"/>
          <a:srcRect l="5750" t="69045"/>
          <a:stretch/>
        </p:blipFill>
        <p:spPr>
          <a:xfrm>
            <a:off x="1941815" y="5085708"/>
            <a:ext cx="7325475" cy="16072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Mutation &amp; Variant Nomenclature (Basics)</a:t>
            </a:r>
          </a:p>
        </p:txBody>
      </p:sp>
      <p:sp>
        <p:nvSpPr>
          <p:cNvPr id="3" name="Content Placeholder 2"/>
          <p:cNvSpPr>
            <a:spLocks noGrp="1"/>
          </p:cNvSpPr>
          <p:nvPr>
            <p:ph idx="1"/>
          </p:nvPr>
        </p:nvSpPr>
        <p:spPr>
          <a:xfrm>
            <a:off x="609600" y="2298845"/>
            <a:ext cx="10972800" cy="2786864"/>
          </a:xfrm>
        </p:spPr>
        <p:txBody>
          <a:bodyPr>
            <a:normAutofit/>
          </a:bodyPr>
          <a:lstStyle/>
          <a:p>
            <a:r>
              <a:rPr dirty="0"/>
              <a:t>Types: substitutions, insertions, deletions, indels</a:t>
            </a:r>
          </a:p>
          <a:p>
            <a:r>
              <a:rPr dirty="0"/>
              <a:t>Genomic vs protein-level descriptions (HGVS style)</a:t>
            </a:r>
          </a:p>
          <a:p>
            <a:r>
              <a:rPr dirty="0"/>
              <a:t>Example: c.76A&gt;G → p.Lys26Arg</a:t>
            </a:r>
            <a:r>
              <a:rPr lang="en-US" dirty="0"/>
              <a:t> (A76G)</a:t>
            </a:r>
          </a:p>
          <a:p>
            <a:r>
              <a:rPr lang="en-ZA" dirty="0"/>
              <a:t>Synonymous vs nonsynonymous; frameshifts; indels</a:t>
            </a:r>
            <a:endParaRPr dirty="0"/>
          </a:p>
          <a:p>
            <a:r>
              <a:rPr lang="en-US" dirty="0"/>
              <a:t>L</a:t>
            </a:r>
            <a:r>
              <a:rPr dirty="0"/>
              <a:t>ineage/clade naming in surveillance (e.g., influenza, SARS‑CoV‑2)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Sequence File Formats You’ll See</a:t>
            </a:r>
          </a:p>
        </p:txBody>
      </p:sp>
      <p:sp>
        <p:nvSpPr>
          <p:cNvPr id="3" name="Content Placeholder 2"/>
          <p:cNvSpPr>
            <a:spLocks noGrp="1"/>
          </p:cNvSpPr>
          <p:nvPr>
            <p:ph idx="1"/>
          </p:nvPr>
        </p:nvSpPr>
        <p:spPr>
          <a:xfrm>
            <a:off x="280827" y="2309118"/>
            <a:ext cx="10972800" cy="3208105"/>
          </a:xfrm>
        </p:spPr>
        <p:txBody>
          <a:bodyPr/>
          <a:lstStyle/>
          <a:p>
            <a:r>
              <a:rPr dirty="0"/>
              <a:t>FASTA: headers + sequences (DNA/AA)</a:t>
            </a:r>
          </a:p>
          <a:p>
            <a:r>
              <a:rPr dirty="0"/>
              <a:t>FASTQ: sequences with per-base quality (</a:t>
            </a:r>
            <a:r>
              <a:rPr dirty="0" err="1"/>
              <a:t>Phred</a:t>
            </a:r>
            <a:r>
              <a:rPr dirty="0"/>
              <a:t>)</a:t>
            </a:r>
          </a:p>
          <a:p>
            <a:r>
              <a:rPr dirty="0"/>
              <a:t>GFF/GTF: genomic features &amp; annotations</a:t>
            </a:r>
          </a:p>
          <a:p>
            <a:r>
              <a:rPr dirty="0"/>
              <a:t>VCF: variants and genotypes</a:t>
            </a:r>
          </a:p>
          <a:p>
            <a:r>
              <a:rPr dirty="0"/>
              <a:t>PDB/</a:t>
            </a:r>
            <a:r>
              <a:rPr dirty="0" err="1"/>
              <a:t>mmCIF</a:t>
            </a:r>
            <a:r>
              <a:rPr dirty="0"/>
              <a:t>: 3D protein structures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D7F-078B-5BC6-6941-3856EBF1C716}"/>
              </a:ext>
            </a:extLst>
          </p:cNvPr>
          <p:cNvSpPr>
            <a:spLocks noGrp="1"/>
          </p:cNvSpPr>
          <p:nvPr>
            <p:ph type="title"/>
          </p:nvPr>
        </p:nvSpPr>
        <p:spPr>
          <a:xfrm>
            <a:off x="1453016" y="-108207"/>
            <a:ext cx="4937635" cy="813284"/>
          </a:xfrm>
        </p:spPr>
        <p:txBody>
          <a:bodyPr>
            <a:normAutofit/>
          </a:bodyPr>
          <a:lstStyle/>
          <a:p>
            <a:r>
              <a:rPr lang="en-US" sz="2667" dirty="0"/>
              <a:t>Different file formats</a:t>
            </a:r>
          </a:p>
        </p:txBody>
      </p:sp>
      <p:graphicFrame>
        <p:nvGraphicFramePr>
          <p:cNvPr id="4" name="Diagram 3">
            <a:extLst>
              <a:ext uri="{FF2B5EF4-FFF2-40B4-BE49-F238E27FC236}">
                <a16:creationId xmlns:a16="http://schemas.microsoft.com/office/drawing/2014/main" id="{52E7A903-8F16-2472-56D7-9C40F0348479}"/>
              </a:ext>
            </a:extLst>
          </p:cNvPr>
          <p:cNvGraphicFramePr/>
          <p:nvPr/>
        </p:nvGraphicFramePr>
        <p:xfrm>
          <a:off x="623029" y="4213954"/>
          <a:ext cx="5767623" cy="1175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63B07ABA-EB33-F161-9445-7B6877A69EBC}"/>
              </a:ext>
            </a:extLst>
          </p:cNvPr>
          <p:cNvGraphicFramePr/>
          <p:nvPr/>
        </p:nvGraphicFramePr>
        <p:xfrm>
          <a:off x="724659" y="5836286"/>
          <a:ext cx="5777299" cy="9552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Picture 7">
            <a:extLst>
              <a:ext uri="{FF2B5EF4-FFF2-40B4-BE49-F238E27FC236}">
                <a16:creationId xmlns:a16="http://schemas.microsoft.com/office/drawing/2014/main" id="{747AAE9C-AC6F-B0A5-9A3C-66909523F2D8}"/>
              </a:ext>
            </a:extLst>
          </p:cNvPr>
          <p:cNvPicPr>
            <a:picLocks noChangeAspect="1"/>
          </p:cNvPicPr>
          <p:nvPr/>
        </p:nvPicPr>
        <p:blipFill rotWithShape="1">
          <a:blip r:embed="rId12"/>
          <a:srcRect l="4983" t="14715" r="10014" b="23134"/>
          <a:stretch/>
        </p:blipFill>
        <p:spPr>
          <a:xfrm>
            <a:off x="7876418" y="1572484"/>
            <a:ext cx="3833071" cy="1811656"/>
          </a:xfrm>
          <a:prstGeom prst="rect">
            <a:avLst/>
          </a:prstGeom>
        </p:spPr>
      </p:pic>
      <p:pic>
        <p:nvPicPr>
          <p:cNvPr id="10" name="Picture 9">
            <a:extLst>
              <a:ext uri="{FF2B5EF4-FFF2-40B4-BE49-F238E27FC236}">
                <a16:creationId xmlns:a16="http://schemas.microsoft.com/office/drawing/2014/main" id="{C964D254-976B-FB07-3D69-FB0F60132B53}"/>
              </a:ext>
            </a:extLst>
          </p:cNvPr>
          <p:cNvPicPr>
            <a:picLocks noChangeAspect="1"/>
          </p:cNvPicPr>
          <p:nvPr/>
        </p:nvPicPr>
        <p:blipFill rotWithShape="1">
          <a:blip r:embed="rId13"/>
          <a:srcRect l="10595" t="11704" r="36339" b="50820"/>
          <a:stretch/>
        </p:blipFill>
        <p:spPr>
          <a:xfrm>
            <a:off x="7876419" y="3420765"/>
            <a:ext cx="3833071" cy="1749808"/>
          </a:xfrm>
          <a:prstGeom prst="rect">
            <a:avLst/>
          </a:prstGeom>
        </p:spPr>
      </p:pic>
      <p:pic>
        <p:nvPicPr>
          <p:cNvPr id="1026" name="Picture 2" descr="Variant Call Format - Wikipedia">
            <a:extLst>
              <a:ext uri="{FF2B5EF4-FFF2-40B4-BE49-F238E27FC236}">
                <a16:creationId xmlns:a16="http://schemas.microsoft.com/office/drawing/2014/main" id="{0BBCB707-4B55-6BCD-825C-56414974BD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02248" y="5218008"/>
            <a:ext cx="4007241" cy="1620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5EE24DEC-EAEA-1F82-E4D3-14E32BC8516C}"/>
              </a:ext>
            </a:extLst>
          </p:cNvPr>
          <p:cNvGraphicFramePr/>
          <p:nvPr/>
        </p:nvGraphicFramePr>
        <p:xfrm>
          <a:off x="623028" y="2530775"/>
          <a:ext cx="5647144" cy="112231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9" name="Diagram 8">
            <a:extLst>
              <a:ext uri="{FF2B5EF4-FFF2-40B4-BE49-F238E27FC236}">
                <a16:creationId xmlns:a16="http://schemas.microsoft.com/office/drawing/2014/main" id="{E314B4A9-6861-9A9B-CC9D-9F98A75F978D}"/>
              </a:ext>
            </a:extLst>
          </p:cNvPr>
          <p:cNvGraphicFramePr/>
          <p:nvPr/>
        </p:nvGraphicFramePr>
        <p:xfrm>
          <a:off x="612909" y="804380"/>
          <a:ext cx="5647144" cy="1122315"/>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pic>
        <p:nvPicPr>
          <p:cNvPr id="11" name="Picture 2" descr="FastQ Format – NGS Analysis">
            <a:extLst>
              <a:ext uri="{FF2B5EF4-FFF2-40B4-BE49-F238E27FC236}">
                <a16:creationId xmlns:a16="http://schemas.microsoft.com/office/drawing/2014/main" id="{C247972D-2D74-126E-248E-D6A1734F1B17}"/>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249" t="2257" r="5891" b="58299"/>
          <a:stretch/>
        </p:blipFill>
        <p:spPr bwMode="auto">
          <a:xfrm>
            <a:off x="6782568" y="16742"/>
            <a:ext cx="5409433" cy="15752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8063696-D8A7-1FB0-2628-3BE0F451009B}"/>
              </a:ext>
            </a:extLst>
          </p:cNvPr>
          <p:cNvSpPr txBox="1"/>
          <p:nvPr/>
        </p:nvSpPr>
        <p:spPr>
          <a:xfrm>
            <a:off x="4345050" y="1854000"/>
            <a:ext cx="6097712" cy="369332"/>
          </a:xfrm>
          <a:prstGeom prst="rect">
            <a:avLst/>
          </a:prstGeom>
          <a:noFill/>
        </p:spPr>
        <p:txBody>
          <a:bodyPr wrap="square">
            <a:spAutoFit/>
          </a:bodyPr>
          <a:lstStyle/>
          <a:p>
            <a:r>
              <a:rPr lang="en-ZA" dirty="0"/>
              <a:t>FASTQ</a:t>
            </a:r>
            <a:endParaRPr lang="en-US" dirty="0"/>
          </a:p>
        </p:txBody>
      </p:sp>
    </p:spTree>
    <p:extLst>
      <p:ext uri="{BB962C8B-B14F-4D97-AF65-F5344CB8AC3E}">
        <p14:creationId xmlns:p14="http://schemas.microsoft.com/office/powerpoint/2010/main" val="3098373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From </a:t>
            </a:r>
            <a:r>
              <a:rPr lang="en-US" dirty="0"/>
              <a:t>sequences</a:t>
            </a:r>
            <a:r>
              <a:rPr dirty="0"/>
              <a:t> to Databases </a:t>
            </a:r>
          </a:p>
        </p:txBody>
      </p:sp>
      <p:sp>
        <p:nvSpPr>
          <p:cNvPr id="3" name="Content Placeholder 2"/>
          <p:cNvSpPr>
            <a:spLocks noGrp="1"/>
          </p:cNvSpPr>
          <p:nvPr>
            <p:ph idx="1"/>
          </p:nvPr>
        </p:nvSpPr>
        <p:spPr/>
        <p:txBody>
          <a:bodyPr/>
          <a:lstStyle/>
          <a:p>
            <a:r>
              <a:rPr dirty="0"/>
              <a:t>NCBI ↔ </a:t>
            </a:r>
            <a:r>
              <a:rPr dirty="0" err="1"/>
              <a:t>Ensembl</a:t>
            </a:r>
            <a:r>
              <a:rPr dirty="0"/>
              <a:t> ↔ </a:t>
            </a:r>
            <a:r>
              <a:rPr dirty="0" err="1"/>
              <a:t>UniProt</a:t>
            </a:r>
            <a:r>
              <a:rPr lang="en-ZA" dirty="0"/>
              <a:t> ↔</a:t>
            </a:r>
            <a:r>
              <a:rPr dirty="0"/>
              <a:t> GISAID for pathogens</a:t>
            </a:r>
          </a:p>
        </p:txBody>
      </p:sp>
      <p:pic>
        <p:nvPicPr>
          <p:cNvPr id="4" name="Picture 3">
            <a:extLst>
              <a:ext uri="{FF2B5EF4-FFF2-40B4-BE49-F238E27FC236}">
                <a16:creationId xmlns:a16="http://schemas.microsoft.com/office/drawing/2014/main" id="{A7D7AFB8-DEED-58EA-8247-540AECB2B170}"/>
              </a:ext>
            </a:extLst>
          </p:cNvPr>
          <p:cNvPicPr>
            <a:picLocks noChangeAspect="1"/>
          </p:cNvPicPr>
          <p:nvPr/>
        </p:nvPicPr>
        <p:blipFill>
          <a:blip r:embed="rId3"/>
          <a:stretch>
            <a:fillRect/>
          </a:stretch>
        </p:blipFill>
        <p:spPr>
          <a:xfrm>
            <a:off x="269626" y="2977792"/>
            <a:ext cx="2627686" cy="1481380"/>
          </a:xfrm>
          <a:prstGeom prst="rect">
            <a:avLst/>
          </a:prstGeom>
        </p:spPr>
      </p:pic>
      <p:pic>
        <p:nvPicPr>
          <p:cNvPr id="3074" name="Picture 2" descr="Ensembl Genome Browser">
            <a:extLst>
              <a:ext uri="{FF2B5EF4-FFF2-40B4-BE49-F238E27FC236}">
                <a16:creationId xmlns:a16="http://schemas.microsoft.com/office/drawing/2014/main" id="{4715B50A-1975-159B-D2C3-1105A5B27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312" y="2977792"/>
            <a:ext cx="3286018" cy="16612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1CB9C2D-6E86-DE1D-04E1-92385B782C13}"/>
              </a:ext>
            </a:extLst>
          </p:cNvPr>
          <p:cNvPicPr>
            <a:picLocks noChangeAspect="1"/>
          </p:cNvPicPr>
          <p:nvPr/>
        </p:nvPicPr>
        <p:blipFill>
          <a:blip r:embed="rId5"/>
          <a:stretch>
            <a:fillRect/>
          </a:stretch>
        </p:blipFill>
        <p:spPr>
          <a:xfrm>
            <a:off x="6304648" y="2977792"/>
            <a:ext cx="2990040" cy="1368934"/>
          </a:xfrm>
          <a:prstGeom prst="rect">
            <a:avLst/>
          </a:prstGeom>
        </p:spPr>
      </p:pic>
      <p:pic>
        <p:nvPicPr>
          <p:cNvPr id="8" name="Picture 7">
            <a:extLst>
              <a:ext uri="{FF2B5EF4-FFF2-40B4-BE49-F238E27FC236}">
                <a16:creationId xmlns:a16="http://schemas.microsoft.com/office/drawing/2014/main" id="{23E6B1BA-B594-7CBC-C0E6-B6543CCF102B}"/>
              </a:ext>
            </a:extLst>
          </p:cNvPr>
          <p:cNvPicPr>
            <a:picLocks noChangeAspect="1"/>
          </p:cNvPicPr>
          <p:nvPr/>
        </p:nvPicPr>
        <p:blipFill>
          <a:blip r:embed="rId6"/>
          <a:stretch>
            <a:fillRect/>
          </a:stretch>
        </p:blipFill>
        <p:spPr>
          <a:xfrm>
            <a:off x="9546546" y="3187655"/>
            <a:ext cx="2375828" cy="8787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397</TotalTime>
  <Words>1181</Words>
  <Application>Microsoft Macintosh PowerPoint</Application>
  <PresentationFormat>Widescreen</PresentationFormat>
  <Paragraphs>119</Paragraphs>
  <Slides>22</Slides>
  <Notes>15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Google Sans</vt:lpstr>
      <vt:lpstr>Office Theme</vt:lpstr>
      <vt:lpstr>Basic Biological Concepts &amp; Key Databases</vt:lpstr>
      <vt:lpstr>Learning Objectives</vt:lpstr>
      <vt:lpstr>Central Dogma Overview</vt:lpstr>
      <vt:lpstr>Protein Basics</vt:lpstr>
      <vt:lpstr>Gene Structure &amp; Reading Frames</vt:lpstr>
      <vt:lpstr>Mutation &amp; Variant Nomenclature (Basics)</vt:lpstr>
      <vt:lpstr>Sequence File Formats You’ll See</vt:lpstr>
      <vt:lpstr>Different file formats</vt:lpstr>
      <vt:lpstr>From sequences to Databases </vt:lpstr>
      <vt:lpstr>NCBI — What It Is</vt:lpstr>
      <vt:lpstr>NCBI — Practical Search Workflow</vt:lpstr>
      <vt:lpstr>PowerPoint Presentation</vt:lpstr>
      <vt:lpstr>PowerPoint Presentation</vt:lpstr>
      <vt:lpstr>PowerPoint Presentation</vt:lpstr>
      <vt:lpstr>PowerPoint Presentation</vt:lpstr>
      <vt:lpstr>PowerPoint Presentation</vt:lpstr>
      <vt:lpstr>PowerPoint Presentation</vt:lpstr>
      <vt:lpstr>NCBI SRA — Raw Reads</vt:lpstr>
      <vt:lpstr>GISAID — What It Is</vt:lpstr>
      <vt:lpstr>UniProt — What It Is</vt:lpstr>
      <vt:lpstr>Ensembl — What It Is</vt:lpstr>
      <vt:lpstr>Quick: Where to Find What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Biological Concepts &amp; Key Databases</dc:title>
  <dc:subject/>
  <dc:creator/>
  <cp:keywords/>
  <dc:description>generated using python-pptx</dc:description>
  <cp:lastModifiedBy>Dikeledi Kekana</cp:lastModifiedBy>
  <cp:revision>4</cp:revision>
  <dcterms:created xsi:type="dcterms:W3CDTF">2013-01-27T09:14:16Z</dcterms:created>
  <dcterms:modified xsi:type="dcterms:W3CDTF">2025-09-12T15:05:01Z</dcterms:modified>
  <cp:category/>
</cp:coreProperties>
</file>